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7" r:id="rId1"/>
  </p:sldMasterIdLst>
  <p:notesMasterIdLst>
    <p:notesMasterId r:id="rId55"/>
  </p:notesMasterIdLst>
  <p:handoutMasterIdLst>
    <p:handoutMasterId r:id="rId56"/>
  </p:handoutMasterIdLst>
  <p:sldIdLst>
    <p:sldId id="367" r:id="rId2"/>
    <p:sldId id="368" r:id="rId3"/>
    <p:sldId id="369" r:id="rId4"/>
    <p:sldId id="370" r:id="rId5"/>
    <p:sldId id="456" r:id="rId6"/>
    <p:sldId id="371" r:id="rId7"/>
    <p:sldId id="372" r:id="rId8"/>
    <p:sldId id="373" r:id="rId9"/>
    <p:sldId id="374" r:id="rId10"/>
    <p:sldId id="443" r:id="rId11"/>
    <p:sldId id="375" r:id="rId12"/>
    <p:sldId id="444" r:id="rId13"/>
    <p:sldId id="457" r:id="rId14"/>
    <p:sldId id="450" r:id="rId15"/>
    <p:sldId id="442" r:id="rId16"/>
    <p:sldId id="458" r:id="rId17"/>
    <p:sldId id="377" r:id="rId18"/>
    <p:sldId id="382" r:id="rId19"/>
    <p:sldId id="378" r:id="rId20"/>
    <p:sldId id="379" r:id="rId21"/>
    <p:sldId id="451" r:id="rId22"/>
    <p:sldId id="464" r:id="rId23"/>
    <p:sldId id="465" r:id="rId24"/>
    <p:sldId id="466" r:id="rId25"/>
    <p:sldId id="467" r:id="rId26"/>
    <p:sldId id="380" r:id="rId27"/>
    <p:sldId id="449" r:id="rId28"/>
    <p:sldId id="468" r:id="rId29"/>
    <p:sldId id="469" r:id="rId30"/>
    <p:sldId id="470" r:id="rId31"/>
    <p:sldId id="472" r:id="rId32"/>
    <p:sldId id="473" r:id="rId33"/>
    <p:sldId id="474" r:id="rId34"/>
    <p:sldId id="475" r:id="rId35"/>
    <p:sldId id="476" r:id="rId36"/>
    <p:sldId id="477" r:id="rId37"/>
    <p:sldId id="478" r:id="rId38"/>
    <p:sldId id="479" r:id="rId39"/>
    <p:sldId id="480" r:id="rId40"/>
    <p:sldId id="381" r:id="rId41"/>
    <p:sldId id="453" r:id="rId42"/>
    <p:sldId id="383" r:id="rId43"/>
    <p:sldId id="445" r:id="rId44"/>
    <p:sldId id="384" r:id="rId45"/>
    <p:sldId id="385" r:id="rId46"/>
    <p:sldId id="459" r:id="rId47"/>
    <p:sldId id="460" r:id="rId48"/>
    <p:sldId id="446" r:id="rId49"/>
    <p:sldId id="447" r:id="rId50"/>
    <p:sldId id="461" r:id="rId51"/>
    <p:sldId id="462" r:id="rId52"/>
    <p:sldId id="463" r:id="rId53"/>
    <p:sldId id="455" r:id="rId5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008080"/>
    <a:srgbClr val="006666"/>
    <a:srgbClr val="F63F1B"/>
    <a:srgbClr val="650011"/>
    <a:srgbClr val="FFC247"/>
    <a:srgbClr val="009999"/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4047" autoAdjust="0"/>
    <p:restoredTop sz="94604" autoAdjust="0"/>
  </p:normalViewPr>
  <p:slideViewPr>
    <p:cSldViewPr>
      <p:cViewPr varScale="1">
        <p:scale>
          <a:sx n="75" d="100"/>
          <a:sy n="75" d="100"/>
        </p:scale>
        <p:origin x="-8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86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506B701-8C34-4EFE-9D15-CC72CBCE46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ADD5721-59E6-41D7-8217-DC7672DF9E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ChangeArrowheads="1"/>
          </p:cNvSpPr>
          <p:nvPr/>
        </p:nvSpPr>
        <p:spPr bwMode="auto">
          <a:xfrm>
            <a:off x="0" y="6019800"/>
            <a:ext cx="9144000" cy="838200"/>
          </a:xfrm>
          <a:prstGeom prst="rect">
            <a:avLst/>
          </a:prstGeom>
          <a:solidFill>
            <a:srgbClr val="0C79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3267" name="Rectangle 3"/>
          <p:cNvSpPr>
            <a:spLocks noChangeArrowheads="1"/>
          </p:cNvSpPr>
          <p:nvPr/>
        </p:nvSpPr>
        <p:spPr bwMode="auto">
          <a:xfrm>
            <a:off x="0" y="0"/>
            <a:ext cx="9144000" cy="914400"/>
          </a:xfrm>
          <a:prstGeom prst="rect">
            <a:avLst/>
          </a:prstGeom>
          <a:solidFill>
            <a:srgbClr val="0C79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326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34000" y="2246313"/>
            <a:ext cx="3276600" cy="1554162"/>
          </a:xfrm>
        </p:spPr>
        <p:txBody>
          <a:bodyPr anchor="ctr">
            <a:spAutoFit/>
          </a:bodyPr>
          <a:lstStyle>
            <a:lvl1pPr marL="0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3269" name="Rectangle 5"/>
          <p:cNvSpPr>
            <a:spLocks noChangeArrowheads="1"/>
          </p:cNvSpPr>
          <p:nvPr/>
        </p:nvSpPr>
        <p:spPr bwMode="auto">
          <a:xfrm>
            <a:off x="5334000" y="152400"/>
            <a:ext cx="3810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en-US" sz="1400" b="1">
                <a:solidFill>
                  <a:srgbClr val="FFFFFF"/>
                </a:solidFill>
                <a:latin typeface="Arial" charset="0"/>
              </a:rPr>
              <a:t>PowerPoint</a:t>
            </a:r>
            <a:r>
              <a:rPr lang="en-US" sz="1400" b="1" baseline="30000">
                <a:solidFill>
                  <a:srgbClr val="FFFFFF"/>
                </a:solidFill>
                <a:latin typeface="Arial" charset="0"/>
              </a:rPr>
              <a:t>®</a:t>
            </a:r>
            <a:r>
              <a:rPr lang="en-US" sz="1400" b="1">
                <a:solidFill>
                  <a:srgbClr val="FFFFFF"/>
                </a:solidFill>
                <a:latin typeface="Arial" charset="0"/>
              </a:rPr>
              <a:t> Lecture Slide Presentation </a:t>
            </a:r>
          </a:p>
          <a:p>
            <a:pPr eaLnBrk="1" hangingPunct="1"/>
            <a:r>
              <a:rPr lang="en-US" sz="1400" b="1">
                <a:solidFill>
                  <a:srgbClr val="FFFFFF"/>
                </a:solidFill>
                <a:latin typeface="Arial" charset="0"/>
              </a:rPr>
              <a:t>by Patty Bostwick-Taylor, </a:t>
            </a:r>
            <a:br>
              <a:rPr lang="en-US" sz="1400" b="1">
                <a:solidFill>
                  <a:srgbClr val="FFFFFF"/>
                </a:solidFill>
                <a:latin typeface="Arial" charset="0"/>
              </a:rPr>
            </a:br>
            <a:r>
              <a:rPr lang="en-US" sz="1400" b="1">
                <a:solidFill>
                  <a:srgbClr val="FFFFFF"/>
                </a:solidFill>
                <a:latin typeface="Arial" charset="0"/>
              </a:rPr>
              <a:t>Florence-Darlington Technical College</a:t>
            </a:r>
          </a:p>
        </p:txBody>
      </p:sp>
      <p:sp>
        <p:nvSpPr>
          <p:cNvPr id="523270" name="Text Box 6"/>
          <p:cNvSpPr txBox="1">
            <a:spLocks noChangeArrowheads="1"/>
          </p:cNvSpPr>
          <p:nvPr/>
        </p:nvSpPr>
        <p:spPr bwMode="auto">
          <a:xfrm>
            <a:off x="5181600" y="6400800"/>
            <a:ext cx="38862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700" b="1">
                <a:solidFill>
                  <a:schemeClr val="bg1"/>
                </a:solidFill>
                <a:latin typeface="Arial" charset="0"/>
              </a:rPr>
              <a:t>Copyright © 2009 Pearson Education, Inc., publishing as Benjamin Cummings</a:t>
            </a:r>
          </a:p>
        </p:txBody>
      </p:sp>
      <p:grpSp>
        <p:nvGrpSpPr>
          <p:cNvPr id="523271" name="Group 7"/>
          <p:cNvGrpSpPr>
            <a:grpSpLocks/>
          </p:cNvGrpSpPr>
          <p:nvPr/>
        </p:nvGrpSpPr>
        <p:grpSpPr bwMode="auto">
          <a:xfrm>
            <a:off x="0" y="5791200"/>
            <a:ext cx="9144000" cy="152400"/>
            <a:chOff x="0" y="0"/>
            <a:chExt cx="5760" cy="96"/>
          </a:xfrm>
        </p:grpSpPr>
        <p:sp>
          <p:nvSpPr>
            <p:cNvPr id="523272" name="Line 8"/>
            <p:cNvSpPr>
              <a:spLocks noChangeShapeType="1"/>
            </p:cNvSpPr>
            <p:nvPr/>
          </p:nvSpPr>
          <p:spPr bwMode="auto">
            <a:xfrm>
              <a:off x="0" y="0"/>
              <a:ext cx="5760" cy="0"/>
            </a:xfrm>
            <a:prstGeom prst="line">
              <a:avLst/>
            </a:prstGeom>
            <a:noFill/>
            <a:ln w="38100">
              <a:solidFill>
                <a:srgbClr val="6BA12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3273" name="Line 9"/>
            <p:cNvSpPr>
              <a:spLocks noChangeShapeType="1"/>
            </p:cNvSpPr>
            <p:nvPr/>
          </p:nvSpPr>
          <p:spPr bwMode="auto">
            <a:xfrm>
              <a:off x="0" y="48"/>
              <a:ext cx="5760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3274" name="Line 10"/>
            <p:cNvSpPr>
              <a:spLocks noChangeShapeType="1"/>
            </p:cNvSpPr>
            <p:nvPr/>
          </p:nvSpPr>
          <p:spPr bwMode="auto">
            <a:xfrm>
              <a:off x="0" y="96"/>
              <a:ext cx="5760" cy="0"/>
            </a:xfrm>
            <a:prstGeom prst="line">
              <a:avLst/>
            </a:prstGeom>
            <a:noFill/>
            <a:ln w="38100">
              <a:solidFill>
                <a:srgbClr val="0A639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23275" name="Picture 11" descr="51353Marieb9e_ec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953000" cy="6324600"/>
          </a:xfrm>
          <a:prstGeom prst="rect">
            <a:avLst/>
          </a:prstGeom>
          <a:noFill/>
        </p:spPr>
      </p:pic>
      <p:sp>
        <p:nvSpPr>
          <p:cNvPr id="523276" name="Text Box 12"/>
          <p:cNvSpPr txBox="1">
            <a:spLocks noChangeArrowheads="1"/>
          </p:cNvSpPr>
          <p:nvPr/>
        </p:nvSpPr>
        <p:spPr bwMode="auto">
          <a:xfrm>
            <a:off x="7620000" y="54864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2000" b="1">
                <a:solidFill>
                  <a:srgbClr val="0A639A"/>
                </a:solidFill>
                <a:latin typeface="Arial" charset="0"/>
              </a:rPr>
              <a:t>PART A</a:t>
            </a:r>
          </a:p>
        </p:txBody>
      </p:sp>
      <p:sp>
        <p:nvSpPr>
          <p:cNvPr id="523277" name="Rectangle 13"/>
          <p:cNvSpPr>
            <a:spLocks noChangeArrowheads="1"/>
          </p:cNvSpPr>
          <p:nvPr/>
        </p:nvSpPr>
        <p:spPr bwMode="auto">
          <a:xfrm>
            <a:off x="6096000" y="4648200"/>
            <a:ext cx="18288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en-US" sz="10000" i="1">
                <a:solidFill>
                  <a:srgbClr val="0A639A"/>
                </a:solidFill>
                <a:latin typeface="Arial" charset="0"/>
              </a:rPr>
              <a:t>3</a:t>
            </a:r>
          </a:p>
        </p:txBody>
      </p:sp>
      <p:sp>
        <p:nvSpPr>
          <p:cNvPr id="523278" name="Rectangle 14"/>
          <p:cNvSpPr>
            <a:spLocks noChangeArrowheads="1"/>
          </p:cNvSpPr>
          <p:nvPr/>
        </p:nvSpPr>
        <p:spPr bwMode="auto">
          <a:xfrm>
            <a:off x="152400" y="228600"/>
            <a:ext cx="4953000" cy="6324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28600"/>
            <a:ext cx="22860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228600"/>
            <a:ext cx="67056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5213"/>
            <a:ext cx="3806825" cy="525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065213"/>
            <a:ext cx="3808413" cy="5259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solidFill>
            <a:srgbClr val="0C79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5213"/>
            <a:ext cx="7767638" cy="525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244" name="Rectangle 4"/>
          <p:cNvSpPr>
            <a:spLocks noChangeArrowheads="1"/>
          </p:cNvSpPr>
          <p:nvPr/>
        </p:nvSpPr>
        <p:spPr bwMode="auto">
          <a:xfrm>
            <a:off x="0" y="6629400"/>
            <a:ext cx="91440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sz="700">
                <a:solidFill>
                  <a:schemeClr val="bg1"/>
                </a:solidFill>
                <a:latin typeface="Arial" charset="0"/>
              </a:rPr>
              <a:t>Copyright © 2009 Pearson Education, Inc., publishing as Benjamin Cummings</a:t>
            </a:r>
          </a:p>
        </p:txBody>
      </p:sp>
      <p:sp>
        <p:nvSpPr>
          <p:cNvPr id="52224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0" y="2286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grpSp>
        <p:nvGrpSpPr>
          <p:cNvPr id="522246" name="Group 6"/>
          <p:cNvGrpSpPr>
            <a:grpSpLocks/>
          </p:cNvGrpSpPr>
          <p:nvPr/>
        </p:nvGrpSpPr>
        <p:grpSpPr bwMode="auto">
          <a:xfrm>
            <a:off x="0" y="6324600"/>
            <a:ext cx="9144000" cy="152400"/>
            <a:chOff x="0" y="0"/>
            <a:chExt cx="5760" cy="96"/>
          </a:xfrm>
        </p:grpSpPr>
        <p:sp>
          <p:nvSpPr>
            <p:cNvPr id="522247" name="Line 7"/>
            <p:cNvSpPr>
              <a:spLocks noChangeShapeType="1"/>
            </p:cNvSpPr>
            <p:nvPr/>
          </p:nvSpPr>
          <p:spPr bwMode="auto">
            <a:xfrm>
              <a:off x="0" y="0"/>
              <a:ext cx="5760" cy="0"/>
            </a:xfrm>
            <a:prstGeom prst="line">
              <a:avLst/>
            </a:prstGeom>
            <a:noFill/>
            <a:ln w="38100">
              <a:solidFill>
                <a:srgbClr val="6BA12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248" name="Line 8"/>
            <p:cNvSpPr>
              <a:spLocks noChangeShapeType="1"/>
            </p:cNvSpPr>
            <p:nvPr/>
          </p:nvSpPr>
          <p:spPr bwMode="auto">
            <a:xfrm>
              <a:off x="0" y="48"/>
              <a:ext cx="5760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22249" name="Line 9"/>
            <p:cNvSpPr>
              <a:spLocks noChangeShapeType="1"/>
            </p:cNvSpPr>
            <p:nvPr/>
          </p:nvSpPr>
          <p:spPr bwMode="auto">
            <a:xfrm>
              <a:off x="0" y="96"/>
              <a:ext cx="5760" cy="0"/>
            </a:xfrm>
            <a:prstGeom prst="line">
              <a:avLst/>
            </a:prstGeom>
            <a:noFill/>
            <a:ln w="38100">
              <a:solidFill>
                <a:srgbClr val="0A639A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2250" name="Line 10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38100">
            <a:solidFill>
              <a:srgbClr val="6BA12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marL="5778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+mj-lt"/>
          <a:ea typeface="+mj-ea"/>
          <a:cs typeface="+mj-cs"/>
        </a:defRPr>
      </a:lvl1pPr>
      <a:lvl2pPr marL="5778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2pPr>
      <a:lvl3pPr marL="5778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3pPr>
      <a:lvl4pPr marL="5778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4pPr>
      <a:lvl5pPr marL="5778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5pPr>
      <a:lvl6pPr marL="10350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6pPr>
      <a:lvl7pPr marL="14922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7pPr>
      <a:lvl8pPr marL="19494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8pPr>
      <a:lvl9pPr marL="2406650" algn="l" rtl="0" fontAlgn="base">
        <a:spcBef>
          <a:spcPct val="0"/>
        </a:spcBef>
        <a:spcAft>
          <a:spcPct val="0"/>
        </a:spcAft>
        <a:defRPr sz="2800" b="1">
          <a:solidFill>
            <a:srgbClr val="0A639A"/>
          </a:solidFill>
          <a:latin typeface="Arial" charset="0"/>
        </a:defRPr>
      </a:lvl9pPr>
    </p:titleStyle>
    <p:bodyStyle>
      <a:lvl1pPr marL="284163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  <a:ea typeface="+mn-ea"/>
          <a:cs typeface="+mn-cs"/>
        </a:defRPr>
      </a:lvl1pPr>
      <a:lvl2pPr marL="795338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2pPr>
      <a:lvl3pPr marL="1365250" indent="-34131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3pPr>
      <a:lvl4pPr marL="1876425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4pPr>
      <a:lvl5pPr marL="2406650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5pPr>
      <a:lvl6pPr marL="2863850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6pPr>
      <a:lvl7pPr marL="3321050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7pPr>
      <a:lvl8pPr marL="3778250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8pPr>
      <a:lvl9pPr marL="4235450" indent="-284163" algn="l" rtl="0" fontAlgn="base">
        <a:spcBef>
          <a:spcPct val="0"/>
        </a:spcBef>
        <a:spcAft>
          <a:spcPct val="50000"/>
        </a:spcAft>
        <a:buClr>
          <a:srgbClr val="6BA12F"/>
        </a:buClr>
        <a:buFont typeface="Wingdings" pitchFamily="2" charset="2"/>
        <a:buChar char="§"/>
        <a:defRPr sz="2400" b="1">
          <a:solidFill>
            <a:srgbClr val="0A639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68" name="Rectangle 16"/>
          <p:cNvSpPr>
            <a:spLocks noChangeArrowheads="1"/>
          </p:cNvSpPr>
          <p:nvPr/>
        </p:nvSpPr>
        <p:spPr bwMode="auto">
          <a:xfrm>
            <a:off x="4378325" y="83661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6369" name="Rectangle 17"/>
          <p:cNvSpPr>
            <a:spLocks noChangeArrowheads="1"/>
          </p:cNvSpPr>
          <p:nvPr/>
        </p:nvSpPr>
        <p:spPr bwMode="auto">
          <a:xfrm>
            <a:off x="4694238" y="330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6372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5334000" y="2490788"/>
            <a:ext cx="3276600" cy="1066800"/>
          </a:xfrm>
        </p:spPr>
        <p:txBody>
          <a:bodyPr/>
          <a:lstStyle/>
          <a:p>
            <a:r>
              <a:rPr lang="en-US"/>
              <a:t>Cells and Tissues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8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</a:t>
            </a:r>
          </a:p>
        </p:txBody>
      </p:sp>
      <p:sp>
        <p:nvSpPr>
          <p:cNvPr id="488464" name="Text Box 16"/>
          <p:cNvSpPr txBox="1">
            <a:spLocks noChangeArrowheads="1"/>
          </p:cNvSpPr>
          <p:nvPr/>
        </p:nvSpPr>
        <p:spPr bwMode="auto">
          <a:xfrm>
            <a:off x="7769225" y="6019800"/>
            <a:ext cx="1020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3.2</a:t>
            </a:r>
          </a:p>
        </p:txBody>
      </p:sp>
      <p:pic>
        <p:nvPicPr>
          <p:cNvPr id="488465" name="Picture 17" descr="03_02Figure-L.jpg 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2835" b="8276"/>
          <a:stretch>
            <a:fillRect/>
          </a:stretch>
        </p:blipFill>
        <p:spPr bwMode="auto">
          <a:xfrm>
            <a:off x="314325" y="1562100"/>
            <a:ext cx="8513763" cy="37338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72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 Specializations</a:t>
            </a:r>
          </a:p>
        </p:txBody>
      </p:sp>
      <p:sp>
        <p:nvSpPr>
          <p:cNvPr id="403473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Microvilli</a:t>
            </a:r>
          </a:p>
          <a:p>
            <a:pPr lvl="1"/>
            <a:r>
              <a:rPr lang="en-US"/>
              <a:t>Finger-like projections that increase surface area for absorption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90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 Specializations</a:t>
            </a:r>
          </a:p>
        </p:txBody>
      </p:sp>
      <p:sp>
        <p:nvSpPr>
          <p:cNvPr id="489491" name="Rectangle 1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Membrane junctions</a:t>
            </a:r>
          </a:p>
          <a:p>
            <a:pPr lvl="1"/>
            <a:r>
              <a:rPr lang="en-US"/>
              <a:t>Tight junctions </a:t>
            </a:r>
          </a:p>
          <a:p>
            <a:pPr lvl="2"/>
            <a:r>
              <a:rPr lang="en-US"/>
              <a:t>Impermeable junctions </a:t>
            </a:r>
          </a:p>
          <a:p>
            <a:pPr lvl="2"/>
            <a:r>
              <a:rPr lang="en-US"/>
              <a:t>Bind cells together into leakproof sheets</a:t>
            </a:r>
          </a:p>
          <a:p>
            <a:pPr lvl="1"/>
            <a:r>
              <a:rPr lang="en-US"/>
              <a:t>Desmosomes </a:t>
            </a:r>
          </a:p>
          <a:p>
            <a:pPr lvl="2"/>
            <a:r>
              <a:rPr lang="en-US"/>
              <a:t>Anchoring junctions that prevent cells from being pulled apart</a:t>
            </a:r>
          </a:p>
          <a:p>
            <a:pPr lvl="1"/>
            <a:r>
              <a:rPr lang="en-US"/>
              <a:t>Gap junctions </a:t>
            </a:r>
          </a:p>
          <a:p>
            <a:pPr lvl="2"/>
            <a:r>
              <a:rPr lang="en-US"/>
              <a:t>Allow communication between cells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 Specializations</a:t>
            </a:r>
          </a:p>
        </p:txBody>
      </p:sp>
      <p:sp>
        <p:nvSpPr>
          <p:cNvPr id="514053" name="Text Box 5"/>
          <p:cNvSpPr txBox="1">
            <a:spLocks noChangeArrowheads="1"/>
          </p:cNvSpPr>
          <p:nvPr/>
        </p:nvSpPr>
        <p:spPr bwMode="auto">
          <a:xfrm>
            <a:off x="7769225" y="6019800"/>
            <a:ext cx="1020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3.3</a:t>
            </a:r>
          </a:p>
        </p:txBody>
      </p:sp>
      <p:pic>
        <p:nvPicPr>
          <p:cNvPr id="514055" name="Picture 7" descr="03_03Figure-L.jpg 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166" r="1720" b="3548"/>
          <a:stretch>
            <a:fillRect/>
          </a:stretch>
        </p:blipFill>
        <p:spPr bwMode="auto">
          <a:xfrm>
            <a:off x="2617788" y="1143000"/>
            <a:ext cx="3906837" cy="4953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 Specializations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3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</a:t>
            </a:r>
          </a:p>
        </p:txBody>
      </p:sp>
      <p:sp>
        <p:nvSpPr>
          <p:cNvPr id="48743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Cytoplasm is the material outside the nucleus and inside the plasma membrane 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</a:t>
            </a:r>
          </a:p>
        </p:txBody>
      </p:sp>
      <p:sp>
        <p:nvSpPr>
          <p:cNvPr id="51507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Contains three major elements</a:t>
            </a:r>
          </a:p>
          <a:p>
            <a:pPr lvl="1"/>
            <a:r>
              <a:rPr lang="en-US"/>
              <a:t>Cytosol</a:t>
            </a:r>
          </a:p>
          <a:p>
            <a:pPr lvl="2"/>
            <a:r>
              <a:rPr lang="en-US"/>
              <a:t>Fluid that suspends other elements</a:t>
            </a:r>
          </a:p>
          <a:p>
            <a:pPr lvl="1"/>
            <a:r>
              <a:rPr lang="en-US"/>
              <a:t>Organelles</a:t>
            </a:r>
          </a:p>
          <a:p>
            <a:pPr lvl="2"/>
            <a:r>
              <a:rPr lang="en-US"/>
              <a:t>Metabolic machinery of the cell </a:t>
            </a:r>
          </a:p>
          <a:p>
            <a:pPr lvl="2"/>
            <a:r>
              <a:rPr lang="en-US"/>
              <a:t>“Little organs” that perform functions for the cell</a:t>
            </a:r>
          </a:p>
          <a:p>
            <a:pPr lvl="1"/>
            <a:r>
              <a:rPr lang="en-US"/>
              <a:t>Inclusions</a:t>
            </a:r>
          </a:p>
          <a:p>
            <a:pPr lvl="2"/>
            <a:r>
              <a:rPr lang="en-US"/>
              <a:t>Chemical substances such as stored nutrients or cell products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11" name="Text Box 7"/>
          <p:cNvSpPr txBox="1">
            <a:spLocks noChangeArrowheads="1"/>
          </p:cNvSpPr>
          <p:nvPr/>
        </p:nvSpPr>
        <p:spPr bwMode="auto">
          <a:xfrm>
            <a:off x="381000" y="1600200"/>
            <a:ext cx="8245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eaLnBrk="1" hangingPunct="1">
              <a:lnSpc>
                <a:spcPct val="80000"/>
              </a:lnSpc>
              <a:spcAft>
                <a:spcPct val="50000"/>
              </a:spcAft>
              <a:buClr>
                <a:srgbClr val="FF6600"/>
              </a:buClr>
              <a:buFont typeface="Symbol" charset="2"/>
              <a:buNone/>
            </a:pPr>
            <a:endParaRPr lang="en-US" sz="3000">
              <a:latin typeface="Arial" charset="0"/>
            </a:endParaRPr>
          </a:p>
        </p:txBody>
      </p:sp>
      <p:sp>
        <p:nvSpPr>
          <p:cNvPr id="40551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05518" name="Text Box 14"/>
          <p:cNvSpPr txBox="1">
            <a:spLocks noChangeArrowheads="1"/>
          </p:cNvSpPr>
          <p:nvPr/>
        </p:nvSpPr>
        <p:spPr bwMode="auto">
          <a:xfrm>
            <a:off x="7769225" y="6019800"/>
            <a:ext cx="1020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3.4</a:t>
            </a:r>
          </a:p>
        </p:txBody>
      </p:sp>
      <p:pic>
        <p:nvPicPr>
          <p:cNvPr id="405519" name="Picture 15" descr="03_04Figure-L.jpg 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463" b="5270"/>
          <a:stretch>
            <a:fillRect/>
          </a:stretch>
        </p:blipFill>
        <p:spPr bwMode="auto">
          <a:xfrm>
            <a:off x="915988" y="1041400"/>
            <a:ext cx="7312025" cy="477361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6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11661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Mitochondria</a:t>
            </a:r>
          </a:p>
          <a:p>
            <a:pPr lvl="1"/>
            <a:r>
              <a:rPr lang="en-US"/>
              <a:t>“Powerhouses” of the cell</a:t>
            </a:r>
          </a:p>
          <a:p>
            <a:pPr lvl="1"/>
            <a:r>
              <a:rPr lang="en-US"/>
              <a:t>Change shape continuously</a:t>
            </a:r>
          </a:p>
          <a:p>
            <a:pPr lvl="1"/>
            <a:r>
              <a:rPr lang="en-US"/>
              <a:t>Carry out reactions where oxygen is used to break down food</a:t>
            </a:r>
          </a:p>
          <a:p>
            <a:pPr lvl="1"/>
            <a:r>
              <a:rPr lang="en-US"/>
              <a:t>Provides ATP for cellular energy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40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06541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Ribosomes</a:t>
            </a:r>
          </a:p>
          <a:p>
            <a:pPr lvl="1"/>
            <a:r>
              <a:rPr lang="en-US"/>
              <a:t>Made of protein and RNA</a:t>
            </a:r>
          </a:p>
          <a:p>
            <a:pPr lvl="1"/>
            <a:r>
              <a:rPr lang="en-US"/>
              <a:t>Sites of protein synthesis</a:t>
            </a:r>
          </a:p>
          <a:p>
            <a:pPr lvl="1"/>
            <a:r>
              <a:rPr lang="en-US"/>
              <a:t>Found at two locations</a:t>
            </a:r>
          </a:p>
          <a:p>
            <a:pPr lvl="2"/>
            <a:r>
              <a:rPr lang="en-US"/>
              <a:t>Free in the cytoplasm</a:t>
            </a:r>
          </a:p>
          <a:p>
            <a:pPr lvl="2"/>
            <a:r>
              <a:rPr lang="en-US"/>
              <a:t>As part of the rough endoplasmic reticulum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8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Cells and Tissues</a:t>
            </a:r>
          </a:p>
        </p:txBody>
      </p:sp>
      <p:sp>
        <p:nvSpPr>
          <p:cNvPr id="357390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Carry out all chemical activities needed to sustain life</a:t>
            </a:r>
          </a:p>
          <a:p>
            <a:r>
              <a:rPr lang="en-US"/>
              <a:t>Cells are the building blocks of all living things</a:t>
            </a:r>
          </a:p>
          <a:p>
            <a:r>
              <a:rPr lang="en-US"/>
              <a:t>Tissues are groups of cells that are similar in structure and function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6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07567" name="Rectangle 1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Endoplasmic reticulum (ER)</a:t>
            </a:r>
          </a:p>
          <a:p>
            <a:pPr lvl="1"/>
            <a:r>
              <a:rPr lang="en-US"/>
              <a:t>Fluid-filled tubules for carrying substances</a:t>
            </a:r>
          </a:p>
          <a:p>
            <a:pPr lvl="1"/>
            <a:r>
              <a:rPr lang="en-US"/>
              <a:t>Two types of ER</a:t>
            </a:r>
          </a:p>
          <a:p>
            <a:pPr lvl="2"/>
            <a:r>
              <a:rPr lang="en-US"/>
              <a:t>Rough endoplasmic reticulum</a:t>
            </a:r>
          </a:p>
          <a:p>
            <a:pPr lvl="3"/>
            <a:r>
              <a:rPr lang="en-US"/>
              <a:t>Studded with ribosomes</a:t>
            </a:r>
          </a:p>
          <a:p>
            <a:pPr lvl="3"/>
            <a:r>
              <a:rPr lang="en-US"/>
              <a:t>Synthesizes proteins</a:t>
            </a:r>
          </a:p>
          <a:p>
            <a:pPr lvl="2"/>
            <a:r>
              <a:rPr lang="en-US"/>
              <a:t>Smooth endoplasmic reticulum</a:t>
            </a:r>
          </a:p>
          <a:p>
            <a:pPr lvl="3"/>
            <a:r>
              <a:rPr lang="en-US"/>
              <a:t>Functions in lipid metabolism and  detoxification of drugs and pesticides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Rough Endoplasmic Reticulum</a:t>
            </a:r>
          </a:p>
        </p:txBody>
      </p:sp>
      <p:sp>
        <p:nvSpPr>
          <p:cNvPr id="507909" name="Text Box 5"/>
          <p:cNvSpPr txBox="1">
            <a:spLocks noChangeArrowheads="1"/>
          </p:cNvSpPr>
          <p:nvPr/>
        </p:nvSpPr>
        <p:spPr bwMode="auto">
          <a:xfrm>
            <a:off x="7540625" y="6019800"/>
            <a:ext cx="10207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3.5</a:t>
            </a:r>
          </a:p>
        </p:txBody>
      </p:sp>
      <p:grpSp>
        <p:nvGrpSpPr>
          <p:cNvPr id="507912" name="Group 8"/>
          <p:cNvGrpSpPr>
            <a:grpSpLocks/>
          </p:cNvGrpSpPr>
          <p:nvPr/>
        </p:nvGrpSpPr>
        <p:grpSpPr bwMode="auto">
          <a:xfrm>
            <a:off x="455613" y="1179513"/>
            <a:ext cx="7548562" cy="4652962"/>
            <a:chOff x="287" y="743"/>
            <a:chExt cx="4755" cy="2931"/>
          </a:xfrm>
        </p:grpSpPr>
        <p:pic>
          <p:nvPicPr>
            <p:cNvPr id="507913" name="Picture 9" descr="03_05Figure1&amp;5.jpg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7" y="743"/>
              <a:ext cx="3245" cy="2877"/>
            </a:xfrm>
            <a:prstGeom prst="rect">
              <a:avLst/>
            </a:prstGeom>
            <a:noFill/>
          </p:spPr>
        </p:pic>
        <p:sp>
          <p:nvSpPr>
            <p:cNvPr id="507914" name="Freeform 10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285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15" name="Freeform 11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16" name="Line 12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17" name="Line 13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18" name="Line 14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19" name="Line 15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7920" name="Rectangle 16"/>
            <p:cNvSpPr>
              <a:spLocks noChangeArrowheads="1"/>
            </p:cNvSpPr>
            <p:nvPr/>
          </p:nvSpPr>
          <p:spPr bwMode="auto">
            <a:xfrm>
              <a:off x="1072" y="824"/>
              <a:ext cx="4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Ribosome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1" name="Rectangle 17"/>
            <p:cNvSpPr>
              <a:spLocks noChangeArrowheads="1"/>
            </p:cNvSpPr>
            <p:nvPr/>
          </p:nvSpPr>
          <p:spPr bwMode="auto">
            <a:xfrm>
              <a:off x="560" y="1938"/>
              <a:ext cx="33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Protein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2" name="Rectangle 18"/>
            <p:cNvSpPr>
              <a:spLocks noChangeArrowheads="1"/>
            </p:cNvSpPr>
            <p:nvPr/>
          </p:nvSpPr>
          <p:spPr bwMode="auto">
            <a:xfrm>
              <a:off x="2158" y="3444"/>
              <a:ext cx="7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Protein inside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transport vesicle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3" name="Rectangle 19"/>
            <p:cNvSpPr>
              <a:spLocks noChangeArrowheads="1"/>
            </p:cNvSpPr>
            <p:nvPr/>
          </p:nvSpPr>
          <p:spPr bwMode="auto">
            <a:xfrm>
              <a:off x="766" y="2352"/>
              <a:ext cx="72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Transport</a:t>
              </a:r>
              <a:br>
                <a:rPr lang="en-US" sz="1200" b="1">
                  <a:solidFill>
                    <a:srgbClr val="FFFFFF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vesicle buds off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4" name="Rectangle 20"/>
            <p:cNvSpPr>
              <a:spLocks noChangeArrowheads="1"/>
            </p:cNvSpPr>
            <p:nvPr/>
          </p:nvSpPr>
          <p:spPr bwMode="auto">
            <a:xfrm>
              <a:off x="2516" y="1048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mRNA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5" name="Rectangle 21"/>
            <p:cNvSpPr>
              <a:spLocks noChangeArrowheads="1"/>
            </p:cNvSpPr>
            <p:nvPr/>
          </p:nvSpPr>
          <p:spPr bwMode="auto">
            <a:xfrm>
              <a:off x="2516" y="1256"/>
              <a:ext cx="46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Rough ER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6" name="Rectangle 22"/>
            <p:cNvSpPr>
              <a:spLocks noChangeArrowheads="1"/>
            </p:cNvSpPr>
            <p:nvPr/>
          </p:nvSpPr>
          <p:spPr bwMode="auto">
            <a:xfrm>
              <a:off x="3580" y="752"/>
              <a:ext cx="132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As the protein is synthesized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on the ribosome, it migrates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the rough ER cistern.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7" name="Rectangle 23"/>
            <p:cNvSpPr>
              <a:spLocks noChangeArrowheads="1"/>
            </p:cNvSpPr>
            <p:nvPr/>
          </p:nvSpPr>
          <p:spPr bwMode="auto">
            <a:xfrm>
              <a:off x="3580" y="1342"/>
              <a:ext cx="1412" cy="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 the cistern, the protein folds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its functional shape. Short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sugar chains may be attached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to the protein (forming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glycoprotein).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8" name="Rectangle 24"/>
            <p:cNvSpPr>
              <a:spLocks noChangeArrowheads="1"/>
            </p:cNvSpPr>
            <p:nvPr/>
          </p:nvSpPr>
          <p:spPr bwMode="auto">
            <a:xfrm>
              <a:off x="3580" y="2222"/>
              <a:ext cx="1365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protein is packaged in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tiny membranous sac called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transport vesicle.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07929" name="Rectangle 25"/>
            <p:cNvSpPr>
              <a:spLocks noChangeArrowheads="1"/>
            </p:cNvSpPr>
            <p:nvPr/>
          </p:nvSpPr>
          <p:spPr bwMode="auto">
            <a:xfrm>
              <a:off x="3580" y="2806"/>
              <a:ext cx="1462" cy="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transport vesicle buds from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rough ER and travels to the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Golgi apparatus for further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processing or goes directly to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plasma membrane where its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contents are secreted.</a:t>
              </a:r>
              <a:endParaRPr lang="en-US" sz="12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Rough Endoplasmic Reticulum</a:t>
            </a:r>
          </a:p>
        </p:txBody>
      </p:sp>
      <p:sp>
        <p:nvSpPr>
          <p:cNvPr id="525315" name="Text Box 3"/>
          <p:cNvSpPr txBox="1">
            <a:spLocks noChangeArrowheads="1"/>
          </p:cNvSpPr>
          <p:nvPr/>
        </p:nvSpPr>
        <p:spPr bwMode="auto">
          <a:xfrm>
            <a:off x="7467600" y="6019800"/>
            <a:ext cx="163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3.5, step 1</a:t>
            </a:r>
          </a:p>
        </p:txBody>
      </p:sp>
      <p:grpSp>
        <p:nvGrpSpPr>
          <p:cNvPr id="525316" name="Group 4"/>
          <p:cNvGrpSpPr>
            <a:grpSpLocks/>
          </p:cNvGrpSpPr>
          <p:nvPr/>
        </p:nvGrpSpPr>
        <p:grpSpPr bwMode="auto">
          <a:xfrm>
            <a:off x="455613" y="1179513"/>
            <a:ext cx="7337425" cy="4567237"/>
            <a:chOff x="287" y="743"/>
            <a:chExt cx="4622" cy="2877"/>
          </a:xfrm>
        </p:grpSpPr>
        <p:pic>
          <p:nvPicPr>
            <p:cNvPr id="525317" name="Picture 5" descr="03_05Figure2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7" y="743"/>
              <a:ext cx="3245" cy="2877"/>
            </a:xfrm>
            <a:prstGeom prst="rect">
              <a:avLst/>
            </a:prstGeom>
            <a:noFill/>
          </p:spPr>
        </p:pic>
        <p:sp>
          <p:nvSpPr>
            <p:cNvPr id="525318" name="Freeform 6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285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19" name="Freeform 7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20" name="Line 8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21" name="Line 9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22" name="Line 10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23" name="Line 11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5324" name="Rectangle 12"/>
            <p:cNvSpPr>
              <a:spLocks noChangeArrowheads="1"/>
            </p:cNvSpPr>
            <p:nvPr/>
          </p:nvSpPr>
          <p:spPr bwMode="auto">
            <a:xfrm>
              <a:off x="1072" y="824"/>
              <a:ext cx="4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Ribosome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5325" name="Rectangle 13"/>
            <p:cNvSpPr>
              <a:spLocks noChangeArrowheads="1"/>
            </p:cNvSpPr>
            <p:nvPr/>
          </p:nvSpPr>
          <p:spPr bwMode="auto">
            <a:xfrm>
              <a:off x="560" y="1938"/>
              <a:ext cx="33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Protein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5326" name="Rectangle 14"/>
            <p:cNvSpPr>
              <a:spLocks noChangeArrowheads="1"/>
            </p:cNvSpPr>
            <p:nvPr/>
          </p:nvSpPr>
          <p:spPr bwMode="auto">
            <a:xfrm>
              <a:off x="2516" y="1048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mRNA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5327" name="Rectangle 15"/>
            <p:cNvSpPr>
              <a:spLocks noChangeArrowheads="1"/>
            </p:cNvSpPr>
            <p:nvPr/>
          </p:nvSpPr>
          <p:spPr bwMode="auto">
            <a:xfrm>
              <a:off x="2516" y="1256"/>
              <a:ext cx="46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Rough ER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5328" name="Rectangle 16"/>
            <p:cNvSpPr>
              <a:spLocks noChangeArrowheads="1"/>
            </p:cNvSpPr>
            <p:nvPr/>
          </p:nvSpPr>
          <p:spPr bwMode="auto">
            <a:xfrm>
              <a:off x="3580" y="752"/>
              <a:ext cx="132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As the protein is synthesized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on the ribosome, it migrates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the rough ER cistern.</a:t>
              </a:r>
              <a:endParaRPr lang="en-US" sz="12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Rough Endoplasmic Reticulum</a:t>
            </a:r>
          </a:p>
        </p:txBody>
      </p:sp>
      <p:sp>
        <p:nvSpPr>
          <p:cNvPr id="526339" name="Text Box 3"/>
          <p:cNvSpPr txBox="1">
            <a:spLocks noChangeArrowheads="1"/>
          </p:cNvSpPr>
          <p:nvPr/>
        </p:nvSpPr>
        <p:spPr bwMode="auto">
          <a:xfrm>
            <a:off x="7467600" y="6019800"/>
            <a:ext cx="163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3.5, step 2</a:t>
            </a:r>
          </a:p>
        </p:txBody>
      </p:sp>
      <p:grpSp>
        <p:nvGrpSpPr>
          <p:cNvPr id="526340" name="Group 4"/>
          <p:cNvGrpSpPr>
            <a:grpSpLocks/>
          </p:cNvGrpSpPr>
          <p:nvPr/>
        </p:nvGrpSpPr>
        <p:grpSpPr bwMode="auto">
          <a:xfrm>
            <a:off x="455613" y="1179513"/>
            <a:ext cx="7469187" cy="4567237"/>
            <a:chOff x="287" y="743"/>
            <a:chExt cx="4705" cy="2877"/>
          </a:xfrm>
        </p:grpSpPr>
        <p:pic>
          <p:nvPicPr>
            <p:cNvPr id="526341" name="Picture 5" descr="03_05Figure3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7" y="743"/>
              <a:ext cx="3245" cy="2877"/>
            </a:xfrm>
            <a:prstGeom prst="rect">
              <a:avLst/>
            </a:prstGeom>
            <a:noFill/>
          </p:spPr>
        </p:pic>
        <p:sp>
          <p:nvSpPr>
            <p:cNvPr id="526342" name="Freeform 6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285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3" name="Freeform 7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4" name="Line 8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5" name="Line 9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6" name="Line 10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7" name="Line 11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6348" name="Rectangle 12"/>
            <p:cNvSpPr>
              <a:spLocks noChangeArrowheads="1"/>
            </p:cNvSpPr>
            <p:nvPr/>
          </p:nvSpPr>
          <p:spPr bwMode="auto">
            <a:xfrm>
              <a:off x="1072" y="824"/>
              <a:ext cx="4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Ribosome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6349" name="Rectangle 13"/>
            <p:cNvSpPr>
              <a:spLocks noChangeArrowheads="1"/>
            </p:cNvSpPr>
            <p:nvPr/>
          </p:nvSpPr>
          <p:spPr bwMode="auto">
            <a:xfrm>
              <a:off x="560" y="1938"/>
              <a:ext cx="33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Protein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6350" name="Rectangle 14"/>
            <p:cNvSpPr>
              <a:spLocks noChangeArrowheads="1"/>
            </p:cNvSpPr>
            <p:nvPr/>
          </p:nvSpPr>
          <p:spPr bwMode="auto">
            <a:xfrm>
              <a:off x="2516" y="1048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mRNA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6351" name="Rectangle 15"/>
            <p:cNvSpPr>
              <a:spLocks noChangeArrowheads="1"/>
            </p:cNvSpPr>
            <p:nvPr/>
          </p:nvSpPr>
          <p:spPr bwMode="auto">
            <a:xfrm>
              <a:off x="2516" y="1256"/>
              <a:ext cx="46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Rough ER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6352" name="Rectangle 16"/>
            <p:cNvSpPr>
              <a:spLocks noChangeArrowheads="1"/>
            </p:cNvSpPr>
            <p:nvPr/>
          </p:nvSpPr>
          <p:spPr bwMode="auto">
            <a:xfrm>
              <a:off x="3580" y="752"/>
              <a:ext cx="132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As the protein is synthesized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on the ribosome, it migrates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the rough ER cistern.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6353" name="Rectangle 17"/>
            <p:cNvSpPr>
              <a:spLocks noChangeArrowheads="1"/>
            </p:cNvSpPr>
            <p:nvPr/>
          </p:nvSpPr>
          <p:spPr bwMode="auto">
            <a:xfrm>
              <a:off x="3580" y="1342"/>
              <a:ext cx="1412" cy="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 the cistern, the protein folds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its functional shape. Short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sugar chains may be attached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to the protein (forming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glycoprotein).</a:t>
              </a:r>
              <a:endParaRPr lang="en-US" sz="12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Rough Endoplasmic Reticulum</a:t>
            </a:r>
          </a:p>
        </p:txBody>
      </p:sp>
      <p:sp>
        <p:nvSpPr>
          <p:cNvPr id="527363" name="Text Box 3"/>
          <p:cNvSpPr txBox="1">
            <a:spLocks noChangeArrowheads="1"/>
          </p:cNvSpPr>
          <p:nvPr/>
        </p:nvSpPr>
        <p:spPr bwMode="auto">
          <a:xfrm>
            <a:off x="7467600" y="6019800"/>
            <a:ext cx="163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3.5, step 3</a:t>
            </a:r>
          </a:p>
        </p:txBody>
      </p:sp>
      <p:grpSp>
        <p:nvGrpSpPr>
          <p:cNvPr id="527364" name="Group 4"/>
          <p:cNvGrpSpPr>
            <a:grpSpLocks/>
          </p:cNvGrpSpPr>
          <p:nvPr/>
        </p:nvGrpSpPr>
        <p:grpSpPr bwMode="auto">
          <a:xfrm>
            <a:off x="455613" y="1179513"/>
            <a:ext cx="7469187" cy="4567237"/>
            <a:chOff x="287" y="743"/>
            <a:chExt cx="4705" cy="2877"/>
          </a:xfrm>
        </p:grpSpPr>
        <p:pic>
          <p:nvPicPr>
            <p:cNvPr id="527365" name="Picture 5" descr="03_05Figure4.jpg  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7" y="743"/>
              <a:ext cx="3245" cy="2877"/>
            </a:xfrm>
            <a:prstGeom prst="rect">
              <a:avLst/>
            </a:prstGeom>
            <a:noFill/>
          </p:spPr>
        </p:pic>
        <p:sp>
          <p:nvSpPr>
            <p:cNvPr id="527366" name="Freeform 6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285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67" name="Freeform 7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68" name="Line 8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69" name="Line 9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70" name="Line 10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71" name="Line 11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72" name="Rectangle 12"/>
            <p:cNvSpPr>
              <a:spLocks noChangeArrowheads="1"/>
            </p:cNvSpPr>
            <p:nvPr/>
          </p:nvSpPr>
          <p:spPr bwMode="auto">
            <a:xfrm>
              <a:off x="1072" y="824"/>
              <a:ext cx="4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Ribosome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3" name="Rectangle 13"/>
            <p:cNvSpPr>
              <a:spLocks noChangeArrowheads="1"/>
            </p:cNvSpPr>
            <p:nvPr/>
          </p:nvSpPr>
          <p:spPr bwMode="auto">
            <a:xfrm>
              <a:off x="560" y="1938"/>
              <a:ext cx="33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Protein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4" name="Rectangle 14"/>
            <p:cNvSpPr>
              <a:spLocks noChangeArrowheads="1"/>
            </p:cNvSpPr>
            <p:nvPr/>
          </p:nvSpPr>
          <p:spPr bwMode="auto">
            <a:xfrm>
              <a:off x="766" y="2352"/>
              <a:ext cx="72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Transport</a:t>
              </a:r>
              <a:br>
                <a:rPr lang="en-US" sz="1200" b="1">
                  <a:solidFill>
                    <a:srgbClr val="FFFFFF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vesicle buds off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5" name="Rectangle 15"/>
            <p:cNvSpPr>
              <a:spLocks noChangeArrowheads="1"/>
            </p:cNvSpPr>
            <p:nvPr/>
          </p:nvSpPr>
          <p:spPr bwMode="auto">
            <a:xfrm>
              <a:off x="2516" y="1048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mRNA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6" name="Rectangle 16"/>
            <p:cNvSpPr>
              <a:spLocks noChangeArrowheads="1"/>
            </p:cNvSpPr>
            <p:nvPr/>
          </p:nvSpPr>
          <p:spPr bwMode="auto">
            <a:xfrm>
              <a:off x="2516" y="1256"/>
              <a:ext cx="46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Rough ER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7" name="Rectangle 17"/>
            <p:cNvSpPr>
              <a:spLocks noChangeArrowheads="1"/>
            </p:cNvSpPr>
            <p:nvPr/>
          </p:nvSpPr>
          <p:spPr bwMode="auto">
            <a:xfrm>
              <a:off x="3580" y="752"/>
              <a:ext cx="132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As the protein is synthesized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on the ribosome, it migrates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the rough ER cistern.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8" name="Rectangle 18"/>
            <p:cNvSpPr>
              <a:spLocks noChangeArrowheads="1"/>
            </p:cNvSpPr>
            <p:nvPr/>
          </p:nvSpPr>
          <p:spPr bwMode="auto">
            <a:xfrm>
              <a:off x="3580" y="1342"/>
              <a:ext cx="1412" cy="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 the cistern, the protein folds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its functional shape. Short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sugar chains may be attached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to the protein (forming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glycoprotein).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7379" name="Rectangle 19"/>
            <p:cNvSpPr>
              <a:spLocks noChangeArrowheads="1"/>
            </p:cNvSpPr>
            <p:nvPr/>
          </p:nvSpPr>
          <p:spPr bwMode="auto">
            <a:xfrm>
              <a:off x="3580" y="2222"/>
              <a:ext cx="1365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protein is packaged in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tiny membranous sac called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transport vesicle.</a:t>
              </a:r>
              <a:endParaRPr lang="en-US" sz="12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Rough Endoplasmic Reticulum</a:t>
            </a:r>
          </a:p>
        </p:txBody>
      </p:sp>
      <p:sp>
        <p:nvSpPr>
          <p:cNvPr id="528387" name="Text Box 3"/>
          <p:cNvSpPr txBox="1">
            <a:spLocks noChangeArrowheads="1"/>
          </p:cNvSpPr>
          <p:nvPr/>
        </p:nvSpPr>
        <p:spPr bwMode="auto">
          <a:xfrm>
            <a:off x="7467600" y="6019800"/>
            <a:ext cx="16303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3.5, step 4</a:t>
            </a:r>
          </a:p>
        </p:txBody>
      </p:sp>
      <p:grpSp>
        <p:nvGrpSpPr>
          <p:cNvPr id="528388" name="Group 4"/>
          <p:cNvGrpSpPr>
            <a:grpSpLocks/>
          </p:cNvGrpSpPr>
          <p:nvPr/>
        </p:nvGrpSpPr>
        <p:grpSpPr bwMode="auto">
          <a:xfrm>
            <a:off x="455613" y="1179513"/>
            <a:ext cx="7548562" cy="4652962"/>
            <a:chOff x="287" y="743"/>
            <a:chExt cx="4755" cy="2931"/>
          </a:xfrm>
        </p:grpSpPr>
        <p:pic>
          <p:nvPicPr>
            <p:cNvPr id="528389" name="Picture 5" descr="03_05Figure1&amp;5.jpg                                             000447CA&#10;Maxtor 300                     BFF2A1C5: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7" y="743"/>
              <a:ext cx="3245" cy="2877"/>
            </a:xfrm>
            <a:prstGeom prst="rect">
              <a:avLst/>
            </a:prstGeom>
            <a:noFill/>
          </p:spPr>
        </p:pic>
        <p:sp>
          <p:nvSpPr>
            <p:cNvPr id="528390" name="Freeform 6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28575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1" name="Freeform 7"/>
            <p:cNvSpPr>
              <a:spLocks/>
            </p:cNvSpPr>
            <p:nvPr/>
          </p:nvSpPr>
          <p:spPr bwMode="auto">
            <a:xfrm>
              <a:off x="581" y="904"/>
              <a:ext cx="466" cy="154"/>
            </a:xfrm>
            <a:custGeom>
              <a:avLst/>
              <a:gdLst/>
              <a:ahLst/>
              <a:cxnLst>
                <a:cxn ang="0">
                  <a:pos x="0" y="154"/>
                </a:cxn>
                <a:cxn ang="0">
                  <a:pos x="138" y="0"/>
                </a:cxn>
                <a:cxn ang="0">
                  <a:pos x="466" y="0"/>
                </a:cxn>
              </a:cxnLst>
              <a:rect l="0" t="0" r="r" b="b"/>
              <a:pathLst>
                <a:path w="466" h="154">
                  <a:moveTo>
                    <a:pt x="0" y="154"/>
                  </a:moveTo>
                  <a:lnTo>
                    <a:pt x="138" y="0"/>
                  </a:lnTo>
                  <a:lnTo>
                    <a:pt x="46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2" name="Line 8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3" name="Line 9"/>
            <p:cNvSpPr>
              <a:spLocks noChangeShapeType="1"/>
            </p:cNvSpPr>
            <p:nvPr/>
          </p:nvSpPr>
          <p:spPr bwMode="auto">
            <a:xfrm>
              <a:off x="1761" y="1128"/>
              <a:ext cx="73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4" name="Line 10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2857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5" name="Line 11"/>
            <p:cNvSpPr>
              <a:spLocks noChangeShapeType="1"/>
            </p:cNvSpPr>
            <p:nvPr/>
          </p:nvSpPr>
          <p:spPr bwMode="auto">
            <a:xfrm>
              <a:off x="1841" y="1336"/>
              <a:ext cx="65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396" name="Rectangle 12"/>
            <p:cNvSpPr>
              <a:spLocks noChangeArrowheads="1"/>
            </p:cNvSpPr>
            <p:nvPr/>
          </p:nvSpPr>
          <p:spPr bwMode="auto">
            <a:xfrm>
              <a:off x="1072" y="824"/>
              <a:ext cx="46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Ribosome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397" name="Rectangle 13"/>
            <p:cNvSpPr>
              <a:spLocks noChangeArrowheads="1"/>
            </p:cNvSpPr>
            <p:nvPr/>
          </p:nvSpPr>
          <p:spPr bwMode="auto">
            <a:xfrm>
              <a:off x="560" y="1938"/>
              <a:ext cx="33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Protein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398" name="Rectangle 14"/>
            <p:cNvSpPr>
              <a:spLocks noChangeArrowheads="1"/>
            </p:cNvSpPr>
            <p:nvPr/>
          </p:nvSpPr>
          <p:spPr bwMode="auto">
            <a:xfrm>
              <a:off x="2158" y="3444"/>
              <a:ext cx="767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Protein inside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transport vesicle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399" name="Rectangle 15"/>
            <p:cNvSpPr>
              <a:spLocks noChangeArrowheads="1"/>
            </p:cNvSpPr>
            <p:nvPr/>
          </p:nvSpPr>
          <p:spPr bwMode="auto">
            <a:xfrm>
              <a:off x="766" y="2352"/>
              <a:ext cx="726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Transport</a:t>
              </a:r>
              <a:br>
                <a:rPr lang="en-US" sz="1200" b="1">
                  <a:solidFill>
                    <a:srgbClr val="FFFFFF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FFFFFF"/>
                  </a:solidFill>
                  <a:latin typeface="Arial" charset="0"/>
                </a:rPr>
                <a:t>vesicle buds off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0" name="Rectangle 16"/>
            <p:cNvSpPr>
              <a:spLocks noChangeArrowheads="1"/>
            </p:cNvSpPr>
            <p:nvPr/>
          </p:nvSpPr>
          <p:spPr bwMode="auto">
            <a:xfrm>
              <a:off x="2516" y="1048"/>
              <a:ext cx="292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mRNA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1" name="Rectangle 17"/>
            <p:cNvSpPr>
              <a:spLocks noChangeArrowheads="1"/>
            </p:cNvSpPr>
            <p:nvPr/>
          </p:nvSpPr>
          <p:spPr bwMode="auto">
            <a:xfrm>
              <a:off x="2516" y="1256"/>
              <a:ext cx="465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Rough ER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2" name="Rectangle 18"/>
            <p:cNvSpPr>
              <a:spLocks noChangeArrowheads="1"/>
            </p:cNvSpPr>
            <p:nvPr/>
          </p:nvSpPr>
          <p:spPr bwMode="auto">
            <a:xfrm>
              <a:off x="3580" y="752"/>
              <a:ext cx="1329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As the protein is synthesized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on the ribosome, it migrates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the rough ER cistern.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3" name="Rectangle 19"/>
            <p:cNvSpPr>
              <a:spLocks noChangeArrowheads="1"/>
            </p:cNvSpPr>
            <p:nvPr/>
          </p:nvSpPr>
          <p:spPr bwMode="auto">
            <a:xfrm>
              <a:off x="3580" y="1342"/>
              <a:ext cx="1412" cy="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 the cistern, the protein folds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into its functional shape. Short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sugar chains may be attached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to the protein (forming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glycoprotein).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4" name="Rectangle 20"/>
            <p:cNvSpPr>
              <a:spLocks noChangeArrowheads="1"/>
            </p:cNvSpPr>
            <p:nvPr/>
          </p:nvSpPr>
          <p:spPr bwMode="auto">
            <a:xfrm>
              <a:off x="3580" y="2222"/>
              <a:ext cx="1365" cy="3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protein is packaged in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tiny membranous sac called a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transport vesicle.</a:t>
              </a:r>
              <a:endParaRPr lang="en-US" sz="1200" b="1">
                <a:latin typeface="Arial" charset="0"/>
              </a:endParaRPr>
            </a:p>
          </p:txBody>
        </p:sp>
        <p:sp>
          <p:nvSpPr>
            <p:cNvPr id="528405" name="Rectangle 21"/>
            <p:cNvSpPr>
              <a:spLocks noChangeArrowheads="1"/>
            </p:cNvSpPr>
            <p:nvPr/>
          </p:nvSpPr>
          <p:spPr bwMode="auto">
            <a:xfrm>
              <a:off x="3580" y="2806"/>
              <a:ext cx="1462" cy="6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transport vesicle buds from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rough ER and travels to the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Golgi apparatus for further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processing or goes directly to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the plasma membrane where its</a:t>
              </a:r>
              <a:br>
                <a:rPr lang="en-US" sz="12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200" b="1">
                  <a:solidFill>
                    <a:srgbClr val="000000"/>
                  </a:solidFill>
                  <a:latin typeface="Arial" charset="0"/>
                </a:rPr>
                <a:t>contents are secreted.</a:t>
              </a:r>
              <a:endParaRPr lang="en-US" sz="1200" b="1">
                <a:latin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09614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Golgi apparatus</a:t>
            </a:r>
          </a:p>
          <a:p>
            <a:pPr lvl="1"/>
            <a:r>
              <a:rPr lang="en-US"/>
              <a:t>Modifies and packages proteins</a:t>
            </a:r>
          </a:p>
          <a:p>
            <a:pPr lvl="1"/>
            <a:r>
              <a:rPr lang="en-US"/>
              <a:t>Produces different types of packages</a:t>
            </a:r>
          </a:p>
          <a:p>
            <a:pPr lvl="2"/>
            <a:r>
              <a:rPr lang="en-US"/>
              <a:t>Secretory vesicles</a:t>
            </a:r>
          </a:p>
          <a:p>
            <a:pPr lvl="2"/>
            <a:r>
              <a:rPr lang="en-US"/>
              <a:t>Cell membrane components</a:t>
            </a:r>
          </a:p>
          <a:p>
            <a:pPr lvl="2"/>
            <a:r>
              <a:rPr lang="en-US"/>
              <a:t>Lysosomes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6" name="Text Box 16"/>
          <p:cNvSpPr txBox="1">
            <a:spLocks noChangeArrowheads="1"/>
          </p:cNvSpPr>
          <p:nvPr/>
        </p:nvSpPr>
        <p:spPr bwMode="auto">
          <a:xfrm>
            <a:off x="7358063" y="6019800"/>
            <a:ext cx="10207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</a:t>
            </a:r>
          </a:p>
        </p:txBody>
      </p:sp>
      <p:sp>
        <p:nvSpPr>
          <p:cNvPr id="501948" name="Text Box 188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02032" name="Picture 272" descr="03_06Figure1&amp;11.jpg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02033" name="Freeform 273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4" name="Freeform 274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5" name="Line 275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6" name="Line 276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7" name="Line 277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8" name="Freeform 278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39" name="Freeform 279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0" name="Line 280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1" name="Line 281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2" name="Line 282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3" name="Line 283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4" name="Line 284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5" name="Freeform 285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6" name="Freeform 286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7" name="Line 287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8" name="Line 288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49" name="Line 289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0" name="Freeform 290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1" name="Freeform 291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2" name="Line 292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3" name="Line 293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4" name="Line 294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5" name="Freeform 295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6" name="Freeform 296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7" name="Line 297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8" name="Line 298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59" name="Line 299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0" name="Line 300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1" name="Line 301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2" name="Line 302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3" name="Freeform 303"/>
          <p:cNvSpPr>
            <a:spLocks/>
          </p:cNvSpPr>
          <p:nvPr/>
        </p:nvSpPr>
        <p:spPr bwMode="auto">
          <a:xfrm>
            <a:off x="5724525" y="1265238"/>
            <a:ext cx="1257300" cy="387350"/>
          </a:xfrm>
          <a:custGeom>
            <a:avLst/>
            <a:gdLst/>
            <a:ahLst/>
            <a:cxnLst>
              <a:cxn ang="0">
                <a:pos x="0" y="244"/>
              </a:cxn>
              <a:cxn ang="0">
                <a:pos x="500" y="0"/>
              </a:cxn>
              <a:cxn ang="0">
                <a:pos x="792" y="0"/>
              </a:cxn>
            </a:cxnLst>
            <a:rect l="0" t="0" r="r" b="b"/>
            <a:pathLst>
              <a:path w="792" h="244">
                <a:moveTo>
                  <a:pt x="0" y="244"/>
                </a:moveTo>
                <a:lnTo>
                  <a:pt x="500" y="0"/>
                </a:lnTo>
                <a:lnTo>
                  <a:pt x="792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2064" name="Rectangle 304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02065" name="Rectangle 305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02066" name="Rectangle 306"/>
          <p:cNvSpPr>
            <a:spLocks noChangeArrowheads="1"/>
          </p:cNvSpPr>
          <p:nvPr/>
        </p:nvSpPr>
        <p:spPr bwMode="auto">
          <a:xfrm>
            <a:off x="6778625" y="456406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 components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fuses with the plasma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02067" name="Rectangle 307"/>
          <p:cNvSpPr>
            <a:spLocks noChangeArrowheads="1"/>
          </p:cNvSpPr>
          <p:nvPr/>
        </p:nvSpPr>
        <p:spPr bwMode="auto">
          <a:xfrm>
            <a:off x="4962525" y="2652713"/>
            <a:ext cx="19081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digestive enzymes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lysosome</a:t>
            </a:r>
            <a:endParaRPr lang="en-US" b="1">
              <a:latin typeface="Arial" charset="0"/>
            </a:endParaRPr>
          </a:p>
        </p:txBody>
      </p:sp>
      <p:sp>
        <p:nvSpPr>
          <p:cNvPr id="502068" name="Rectangle 308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02069" name="Rectangle 309"/>
          <p:cNvSpPr>
            <a:spLocks noChangeArrowheads="1"/>
          </p:cNvSpPr>
          <p:nvPr/>
        </p:nvSpPr>
        <p:spPr bwMode="auto">
          <a:xfrm>
            <a:off x="7010400" y="1169988"/>
            <a:ext cx="16764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Lysosome fuses with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ingested substances</a:t>
            </a:r>
            <a:endParaRPr lang="en-US" b="1">
              <a:latin typeface="Arial" charset="0"/>
            </a:endParaRPr>
          </a:p>
        </p:txBody>
      </p:sp>
      <p:sp>
        <p:nvSpPr>
          <p:cNvPr id="502070" name="Rectangle 310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02071" name="Rectangle 311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02072" name="Rectangle 312"/>
          <p:cNvSpPr>
            <a:spLocks noChangeArrowheads="1"/>
          </p:cNvSpPr>
          <p:nvPr/>
        </p:nvSpPr>
        <p:spPr bwMode="auto">
          <a:xfrm>
            <a:off x="3536950" y="3182938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3</a:t>
            </a:r>
            <a:endParaRPr lang="en-US" sz="1400" b="1">
              <a:latin typeface="Arial" charset="0"/>
            </a:endParaRPr>
          </a:p>
        </p:txBody>
      </p:sp>
      <p:sp>
        <p:nvSpPr>
          <p:cNvPr id="502073" name="Rectangle 313"/>
          <p:cNvSpPr>
            <a:spLocks noChangeArrowheads="1"/>
          </p:cNvSpPr>
          <p:nvPr/>
        </p:nvSpPr>
        <p:spPr bwMode="auto">
          <a:xfrm>
            <a:off x="2403475" y="3910013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2</a:t>
            </a:r>
            <a:endParaRPr lang="en-US" sz="1400" b="1">
              <a:latin typeface="Arial" charset="0"/>
            </a:endParaRPr>
          </a:p>
        </p:txBody>
      </p:sp>
      <p:sp>
        <p:nvSpPr>
          <p:cNvPr id="502074" name="Rectangle 314"/>
          <p:cNvSpPr>
            <a:spLocks noChangeArrowheads="1"/>
          </p:cNvSpPr>
          <p:nvPr/>
        </p:nvSpPr>
        <p:spPr bwMode="auto">
          <a:xfrm>
            <a:off x="3333750" y="4351338"/>
            <a:ext cx="14525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Secretory vesicles</a:t>
            </a:r>
            <a:endParaRPr lang="en-US" b="1">
              <a:latin typeface="Arial" charset="0"/>
            </a:endParaRPr>
          </a:p>
        </p:txBody>
      </p:sp>
      <p:sp>
        <p:nvSpPr>
          <p:cNvPr id="502075" name="Rectangle 315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  <p:sp>
        <p:nvSpPr>
          <p:cNvPr id="502076" name="Rectangle 316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02077" name="Rectangle 317"/>
          <p:cNvSpPr>
            <a:spLocks noChangeArrowheads="1"/>
          </p:cNvSpPr>
          <p:nvPr/>
        </p:nvSpPr>
        <p:spPr bwMode="auto">
          <a:xfrm>
            <a:off x="479425" y="493871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to be secreted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secretory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02078" name="Rectangle 318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02079" name="Rectangle 319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  <p:sp>
        <p:nvSpPr>
          <p:cNvPr id="502080" name="Rectangle 320"/>
          <p:cNvSpPr>
            <a:spLocks noChangeArrowheads="1"/>
          </p:cNvSpPr>
          <p:nvPr/>
        </p:nvSpPr>
        <p:spPr bwMode="auto">
          <a:xfrm>
            <a:off x="3578225" y="46688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</a:t>
            </a:r>
            <a:endParaRPr lang="en-US" b="1">
              <a:latin typeface="Arial" charset="0"/>
            </a:endParaRPr>
          </a:p>
        </p:txBody>
      </p:sp>
      <p:grpSp>
        <p:nvGrpSpPr>
          <p:cNvPr id="502081" name="Group 321"/>
          <p:cNvGrpSpPr>
            <a:grpSpLocks/>
          </p:cNvGrpSpPr>
          <p:nvPr/>
        </p:nvGrpSpPr>
        <p:grpSpPr bwMode="auto">
          <a:xfrm>
            <a:off x="3895725" y="5221288"/>
            <a:ext cx="1016000" cy="404812"/>
            <a:chOff x="2454" y="3289"/>
            <a:chExt cx="640" cy="255"/>
          </a:xfrm>
        </p:grpSpPr>
        <p:sp>
          <p:nvSpPr>
            <p:cNvPr id="502082" name="Freeform 322"/>
            <p:cNvSpPr>
              <a:spLocks/>
            </p:cNvSpPr>
            <p:nvPr/>
          </p:nvSpPr>
          <p:spPr bwMode="auto">
            <a:xfrm>
              <a:off x="2457" y="3316"/>
              <a:ext cx="619" cy="100"/>
            </a:xfrm>
            <a:custGeom>
              <a:avLst/>
              <a:gdLst/>
              <a:ahLst/>
              <a:cxnLst>
                <a:cxn ang="0">
                  <a:pos x="24" y="78"/>
                </a:cxn>
                <a:cxn ang="0">
                  <a:pos x="60" y="62"/>
                </a:cxn>
                <a:cxn ang="0">
                  <a:pos x="24" y="30"/>
                </a:cxn>
                <a:cxn ang="0">
                  <a:pos x="24" y="14"/>
                </a:cxn>
                <a:cxn ang="0">
                  <a:pos x="60" y="24"/>
                </a:cxn>
                <a:cxn ang="0">
                  <a:pos x="30" y="0"/>
                </a:cxn>
                <a:cxn ang="0">
                  <a:pos x="2" y="24"/>
                </a:cxn>
                <a:cxn ang="0">
                  <a:pos x="34" y="46"/>
                </a:cxn>
                <a:cxn ang="0">
                  <a:pos x="36" y="66"/>
                </a:cxn>
                <a:cxn ang="0">
                  <a:pos x="0" y="54"/>
                </a:cxn>
                <a:cxn ang="0">
                  <a:pos x="84" y="56"/>
                </a:cxn>
                <a:cxn ang="0">
                  <a:pos x="116" y="30"/>
                </a:cxn>
                <a:cxn ang="0">
                  <a:pos x="76" y="28"/>
                </a:cxn>
                <a:cxn ang="0">
                  <a:pos x="72" y="68"/>
                </a:cxn>
                <a:cxn ang="0">
                  <a:pos x="110" y="74"/>
                </a:cxn>
                <a:cxn ang="0">
                  <a:pos x="84" y="38"/>
                </a:cxn>
                <a:cxn ang="0">
                  <a:pos x="104" y="38"/>
                </a:cxn>
                <a:cxn ang="0">
                  <a:pos x="158" y="66"/>
                </a:cxn>
                <a:cxn ang="0">
                  <a:pos x="142" y="48"/>
                </a:cxn>
                <a:cxn ang="0">
                  <a:pos x="160" y="36"/>
                </a:cxn>
                <a:cxn ang="0">
                  <a:pos x="160" y="20"/>
                </a:cxn>
                <a:cxn ang="0">
                  <a:pos x="128" y="38"/>
                </a:cxn>
                <a:cxn ang="0">
                  <a:pos x="146" y="78"/>
                </a:cxn>
                <a:cxn ang="0">
                  <a:pos x="176" y="62"/>
                </a:cxn>
                <a:cxn ang="0">
                  <a:pos x="202" y="48"/>
                </a:cxn>
                <a:cxn ang="0">
                  <a:pos x="220" y="20"/>
                </a:cxn>
                <a:cxn ang="0">
                  <a:pos x="188" y="22"/>
                </a:cxn>
                <a:cxn ang="0">
                  <a:pos x="244" y="66"/>
                </a:cxn>
                <a:cxn ang="0">
                  <a:pos x="276" y="42"/>
                </a:cxn>
                <a:cxn ang="0">
                  <a:pos x="242" y="20"/>
                </a:cxn>
                <a:cxn ang="0">
                  <a:pos x="224" y="56"/>
                </a:cxn>
                <a:cxn ang="0">
                  <a:pos x="252" y="78"/>
                </a:cxn>
                <a:cxn ang="0">
                  <a:pos x="0" y="54"/>
                </a:cxn>
                <a:cxn ang="0">
                  <a:pos x="254" y="32"/>
                </a:cxn>
                <a:cxn ang="0">
                  <a:pos x="302" y="6"/>
                </a:cxn>
                <a:cxn ang="0">
                  <a:pos x="288" y="66"/>
                </a:cxn>
                <a:cxn ang="0">
                  <a:pos x="312" y="78"/>
                </a:cxn>
                <a:cxn ang="0">
                  <a:pos x="312" y="32"/>
                </a:cxn>
                <a:cxn ang="0">
                  <a:pos x="322" y="76"/>
                </a:cxn>
                <a:cxn ang="0">
                  <a:pos x="322" y="2"/>
                </a:cxn>
                <a:cxn ang="0">
                  <a:pos x="402" y="42"/>
                </a:cxn>
                <a:cxn ang="0">
                  <a:pos x="364" y="22"/>
                </a:cxn>
                <a:cxn ang="0">
                  <a:pos x="348" y="56"/>
                </a:cxn>
                <a:cxn ang="0">
                  <a:pos x="386" y="76"/>
                </a:cxn>
                <a:cxn ang="0">
                  <a:pos x="0" y="54"/>
                </a:cxn>
                <a:cxn ang="0">
                  <a:pos x="368" y="64"/>
                </a:cxn>
                <a:cxn ang="0">
                  <a:pos x="368" y="34"/>
                </a:cxn>
                <a:cxn ang="0">
                  <a:pos x="0" y="54"/>
                </a:cxn>
                <a:cxn ang="0">
                  <a:pos x="439" y="22"/>
                </a:cxn>
                <a:cxn ang="0">
                  <a:pos x="429" y="76"/>
                </a:cxn>
                <a:cxn ang="0">
                  <a:pos x="445" y="34"/>
                </a:cxn>
                <a:cxn ang="0">
                  <a:pos x="0" y="54"/>
                </a:cxn>
                <a:cxn ang="0">
                  <a:pos x="527" y="64"/>
                </a:cxn>
                <a:cxn ang="0">
                  <a:pos x="527" y="34"/>
                </a:cxn>
                <a:cxn ang="0">
                  <a:pos x="0" y="54"/>
                </a:cxn>
                <a:cxn ang="0">
                  <a:pos x="525" y="74"/>
                </a:cxn>
                <a:cxn ang="0">
                  <a:pos x="555" y="70"/>
                </a:cxn>
                <a:cxn ang="0">
                  <a:pos x="537" y="20"/>
                </a:cxn>
                <a:cxn ang="0">
                  <a:pos x="619" y="22"/>
                </a:cxn>
                <a:cxn ang="0">
                  <a:pos x="583" y="84"/>
                </a:cxn>
                <a:cxn ang="0">
                  <a:pos x="587" y="98"/>
                </a:cxn>
              </a:cxnLst>
              <a:rect l="0" t="0" r="r" b="b"/>
              <a:pathLst>
                <a:path w="619" h="100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96" y="66"/>
                  </a:lnTo>
                  <a:lnTo>
                    <a:pt x="88" y="66"/>
                  </a:lnTo>
                  <a:lnTo>
                    <a:pt x="84" y="62"/>
                  </a:lnTo>
                  <a:lnTo>
                    <a:pt x="84" y="56"/>
                  </a:lnTo>
                  <a:lnTo>
                    <a:pt x="82" y="54"/>
                  </a:lnTo>
                  <a:lnTo>
                    <a:pt x="120" y="54"/>
                  </a:lnTo>
                  <a:lnTo>
                    <a:pt x="120" y="50"/>
                  </a:lnTo>
                  <a:lnTo>
                    <a:pt x="120" y="42"/>
                  </a:lnTo>
                  <a:lnTo>
                    <a:pt x="118" y="36"/>
                  </a:lnTo>
                  <a:lnTo>
                    <a:pt x="116" y="30"/>
                  </a:lnTo>
                  <a:lnTo>
                    <a:pt x="112" y="26"/>
                  </a:lnTo>
                  <a:lnTo>
                    <a:pt x="104" y="22"/>
                  </a:lnTo>
                  <a:lnTo>
                    <a:pt x="94" y="20"/>
                  </a:lnTo>
                  <a:lnTo>
                    <a:pt x="86" y="20"/>
                  </a:lnTo>
                  <a:lnTo>
                    <a:pt x="80" y="24"/>
                  </a:lnTo>
                  <a:lnTo>
                    <a:pt x="76" y="28"/>
                  </a:lnTo>
                  <a:lnTo>
                    <a:pt x="72" y="32"/>
                  </a:lnTo>
                  <a:lnTo>
                    <a:pt x="68" y="40"/>
                  </a:lnTo>
                  <a:lnTo>
                    <a:pt x="68" y="48"/>
                  </a:lnTo>
                  <a:lnTo>
                    <a:pt x="68" y="56"/>
                  </a:lnTo>
                  <a:lnTo>
                    <a:pt x="70" y="62"/>
                  </a:lnTo>
                  <a:lnTo>
                    <a:pt x="72" y="68"/>
                  </a:lnTo>
                  <a:lnTo>
                    <a:pt x="76" y="72"/>
                  </a:lnTo>
                  <a:lnTo>
                    <a:pt x="80" y="74"/>
                  </a:lnTo>
                  <a:lnTo>
                    <a:pt x="84" y="76"/>
                  </a:lnTo>
                  <a:lnTo>
                    <a:pt x="96" y="78"/>
                  </a:lnTo>
                  <a:lnTo>
                    <a:pt x="102" y="78"/>
                  </a:lnTo>
                  <a:lnTo>
                    <a:pt x="110" y="74"/>
                  </a:lnTo>
                  <a:lnTo>
                    <a:pt x="116" y="68"/>
                  </a:lnTo>
                  <a:lnTo>
                    <a:pt x="120" y="60"/>
                  </a:lnTo>
                  <a:lnTo>
                    <a:pt x="104" y="60"/>
                  </a:lnTo>
                  <a:lnTo>
                    <a:pt x="0" y="54"/>
                  </a:lnTo>
                  <a:lnTo>
                    <a:pt x="82" y="44"/>
                  </a:lnTo>
                  <a:lnTo>
                    <a:pt x="84" y="38"/>
                  </a:lnTo>
                  <a:lnTo>
                    <a:pt x="86" y="36"/>
                  </a:lnTo>
                  <a:lnTo>
                    <a:pt x="90" y="32"/>
                  </a:lnTo>
                  <a:lnTo>
                    <a:pt x="94" y="32"/>
                  </a:lnTo>
                  <a:lnTo>
                    <a:pt x="98" y="32"/>
                  </a:lnTo>
                  <a:lnTo>
                    <a:pt x="102" y="34"/>
                  </a:lnTo>
                  <a:lnTo>
                    <a:pt x="104" y="38"/>
                  </a:lnTo>
                  <a:lnTo>
                    <a:pt x="106" y="44"/>
                  </a:lnTo>
                  <a:lnTo>
                    <a:pt x="82" y="44"/>
                  </a:lnTo>
                  <a:lnTo>
                    <a:pt x="0" y="54"/>
                  </a:lnTo>
                  <a:lnTo>
                    <a:pt x="164" y="56"/>
                  </a:lnTo>
                  <a:lnTo>
                    <a:pt x="160" y="62"/>
                  </a:lnTo>
                  <a:lnTo>
                    <a:pt x="158" y="66"/>
                  </a:lnTo>
                  <a:lnTo>
                    <a:pt x="154" y="66"/>
                  </a:lnTo>
                  <a:lnTo>
                    <a:pt x="150" y="66"/>
                  </a:lnTo>
                  <a:lnTo>
                    <a:pt x="146" y="64"/>
                  </a:lnTo>
                  <a:lnTo>
                    <a:pt x="144" y="60"/>
                  </a:lnTo>
                  <a:lnTo>
                    <a:pt x="142" y="54"/>
                  </a:lnTo>
                  <a:lnTo>
                    <a:pt x="142" y="48"/>
                  </a:lnTo>
                  <a:lnTo>
                    <a:pt x="142" y="42"/>
                  </a:lnTo>
                  <a:lnTo>
                    <a:pt x="144" y="38"/>
                  </a:lnTo>
                  <a:lnTo>
                    <a:pt x="148" y="34"/>
                  </a:lnTo>
                  <a:lnTo>
                    <a:pt x="154" y="32"/>
                  </a:lnTo>
                  <a:lnTo>
                    <a:pt x="158" y="32"/>
                  </a:lnTo>
                  <a:lnTo>
                    <a:pt x="160" y="36"/>
                  </a:lnTo>
                  <a:lnTo>
                    <a:pt x="164" y="42"/>
                  </a:lnTo>
                  <a:lnTo>
                    <a:pt x="178" y="42"/>
                  </a:lnTo>
                  <a:lnTo>
                    <a:pt x="176" y="36"/>
                  </a:lnTo>
                  <a:lnTo>
                    <a:pt x="174" y="30"/>
                  </a:lnTo>
                  <a:lnTo>
                    <a:pt x="168" y="24"/>
                  </a:lnTo>
                  <a:lnTo>
                    <a:pt x="160" y="20"/>
                  </a:lnTo>
                  <a:lnTo>
                    <a:pt x="154" y="20"/>
                  </a:lnTo>
                  <a:lnTo>
                    <a:pt x="146" y="20"/>
                  </a:lnTo>
                  <a:lnTo>
                    <a:pt x="142" y="22"/>
                  </a:lnTo>
                  <a:lnTo>
                    <a:pt x="136" y="24"/>
                  </a:lnTo>
                  <a:lnTo>
                    <a:pt x="134" y="28"/>
                  </a:lnTo>
                  <a:lnTo>
                    <a:pt x="128" y="38"/>
                  </a:lnTo>
                  <a:lnTo>
                    <a:pt x="126" y="50"/>
                  </a:lnTo>
                  <a:lnTo>
                    <a:pt x="128" y="60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6"/>
                  </a:lnTo>
                  <a:lnTo>
                    <a:pt x="146" y="78"/>
                  </a:lnTo>
                  <a:lnTo>
                    <a:pt x="152" y="78"/>
                  </a:lnTo>
                  <a:lnTo>
                    <a:pt x="160" y="78"/>
                  </a:lnTo>
                  <a:lnTo>
                    <a:pt x="164" y="76"/>
                  </a:lnTo>
                  <a:lnTo>
                    <a:pt x="170" y="72"/>
                  </a:lnTo>
                  <a:lnTo>
                    <a:pt x="172" y="70"/>
                  </a:lnTo>
                  <a:lnTo>
                    <a:pt x="176" y="62"/>
                  </a:lnTo>
                  <a:lnTo>
                    <a:pt x="178" y="56"/>
                  </a:lnTo>
                  <a:lnTo>
                    <a:pt x="164" y="56"/>
                  </a:lnTo>
                  <a:lnTo>
                    <a:pt x="0" y="54"/>
                  </a:lnTo>
                  <a:lnTo>
                    <a:pt x="188" y="76"/>
                  </a:lnTo>
                  <a:lnTo>
                    <a:pt x="202" y="76"/>
                  </a:lnTo>
                  <a:lnTo>
                    <a:pt x="202" y="48"/>
                  </a:lnTo>
                  <a:lnTo>
                    <a:pt x="202" y="44"/>
                  </a:lnTo>
                  <a:lnTo>
                    <a:pt x="204" y="40"/>
                  </a:lnTo>
                  <a:lnTo>
                    <a:pt x="210" y="36"/>
                  </a:lnTo>
                  <a:lnTo>
                    <a:pt x="216" y="34"/>
                  </a:lnTo>
                  <a:lnTo>
                    <a:pt x="220" y="34"/>
                  </a:lnTo>
                  <a:lnTo>
                    <a:pt x="220" y="20"/>
                  </a:lnTo>
                  <a:lnTo>
                    <a:pt x="218" y="20"/>
                  </a:lnTo>
                  <a:lnTo>
                    <a:pt x="212" y="20"/>
                  </a:lnTo>
                  <a:lnTo>
                    <a:pt x="208" y="24"/>
                  </a:lnTo>
                  <a:lnTo>
                    <a:pt x="202" y="32"/>
                  </a:lnTo>
                  <a:lnTo>
                    <a:pt x="202" y="22"/>
                  </a:lnTo>
                  <a:lnTo>
                    <a:pt x="188" y="22"/>
                  </a:lnTo>
                  <a:lnTo>
                    <a:pt x="188" y="76"/>
                  </a:lnTo>
                  <a:lnTo>
                    <a:pt x="0" y="54"/>
                  </a:lnTo>
                  <a:lnTo>
                    <a:pt x="262" y="60"/>
                  </a:lnTo>
                  <a:lnTo>
                    <a:pt x="258" y="66"/>
                  </a:lnTo>
                  <a:lnTo>
                    <a:pt x="252" y="66"/>
                  </a:lnTo>
                  <a:lnTo>
                    <a:pt x="244" y="66"/>
                  </a:lnTo>
                  <a:lnTo>
                    <a:pt x="240" y="62"/>
                  </a:lnTo>
                  <a:lnTo>
                    <a:pt x="240" y="56"/>
                  </a:lnTo>
                  <a:lnTo>
                    <a:pt x="238" y="54"/>
                  </a:lnTo>
                  <a:lnTo>
                    <a:pt x="276" y="54"/>
                  </a:lnTo>
                  <a:lnTo>
                    <a:pt x="276" y="50"/>
                  </a:lnTo>
                  <a:lnTo>
                    <a:pt x="276" y="42"/>
                  </a:lnTo>
                  <a:lnTo>
                    <a:pt x="274" y="36"/>
                  </a:lnTo>
                  <a:lnTo>
                    <a:pt x="272" y="30"/>
                  </a:lnTo>
                  <a:lnTo>
                    <a:pt x="268" y="26"/>
                  </a:lnTo>
                  <a:lnTo>
                    <a:pt x="260" y="22"/>
                  </a:lnTo>
                  <a:lnTo>
                    <a:pt x="250" y="20"/>
                  </a:lnTo>
                  <a:lnTo>
                    <a:pt x="242" y="20"/>
                  </a:lnTo>
                  <a:lnTo>
                    <a:pt x="236" y="24"/>
                  </a:lnTo>
                  <a:lnTo>
                    <a:pt x="232" y="28"/>
                  </a:lnTo>
                  <a:lnTo>
                    <a:pt x="228" y="32"/>
                  </a:lnTo>
                  <a:lnTo>
                    <a:pt x="224" y="40"/>
                  </a:lnTo>
                  <a:lnTo>
                    <a:pt x="224" y="48"/>
                  </a:lnTo>
                  <a:lnTo>
                    <a:pt x="224" y="56"/>
                  </a:lnTo>
                  <a:lnTo>
                    <a:pt x="226" y="62"/>
                  </a:lnTo>
                  <a:lnTo>
                    <a:pt x="228" y="68"/>
                  </a:lnTo>
                  <a:lnTo>
                    <a:pt x="232" y="72"/>
                  </a:lnTo>
                  <a:lnTo>
                    <a:pt x="236" y="74"/>
                  </a:lnTo>
                  <a:lnTo>
                    <a:pt x="240" y="76"/>
                  </a:lnTo>
                  <a:lnTo>
                    <a:pt x="252" y="78"/>
                  </a:lnTo>
                  <a:lnTo>
                    <a:pt x="258" y="78"/>
                  </a:lnTo>
                  <a:lnTo>
                    <a:pt x="266" y="74"/>
                  </a:lnTo>
                  <a:lnTo>
                    <a:pt x="272" y="68"/>
                  </a:lnTo>
                  <a:lnTo>
                    <a:pt x="276" y="60"/>
                  </a:lnTo>
                  <a:lnTo>
                    <a:pt x="262" y="60"/>
                  </a:lnTo>
                  <a:lnTo>
                    <a:pt x="0" y="54"/>
                  </a:lnTo>
                  <a:lnTo>
                    <a:pt x="240" y="44"/>
                  </a:lnTo>
                  <a:lnTo>
                    <a:pt x="240" y="38"/>
                  </a:lnTo>
                  <a:lnTo>
                    <a:pt x="242" y="36"/>
                  </a:lnTo>
                  <a:lnTo>
                    <a:pt x="246" y="32"/>
                  </a:lnTo>
                  <a:lnTo>
                    <a:pt x="250" y="32"/>
                  </a:lnTo>
                  <a:lnTo>
                    <a:pt x="254" y="32"/>
                  </a:lnTo>
                  <a:lnTo>
                    <a:pt x="258" y="34"/>
                  </a:lnTo>
                  <a:lnTo>
                    <a:pt x="260" y="38"/>
                  </a:lnTo>
                  <a:lnTo>
                    <a:pt x="262" y="44"/>
                  </a:lnTo>
                  <a:lnTo>
                    <a:pt x="240" y="44"/>
                  </a:lnTo>
                  <a:lnTo>
                    <a:pt x="0" y="54"/>
                  </a:lnTo>
                  <a:lnTo>
                    <a:pt x="302" y="6"/>
                  </a:lnTo>
                  <a:lnTo>
                    <a:pt x="288" y="6"/>
                  </a:lnTo>
                  <a:lnTo>
                    <a:pt x="288" y="22"/>
                  </a:lnTo>
                  <a:lnTo>
                    <a:pt x="280" y="22"/>
                  </a:lnTo>
                  <a:lnTo>
                    <a:pt x="280" y="32"/>
                  </a:lnTo>
                  <a:lnTo>
                    <a:pt x="288" y="32"/>
                  </a:lnTo>
                  <a:lnTo>
                    <a:pt x="288" y="66"/>
                  </a:lnTo>
                  <a:lnTo>
                    <a:pt x="288" y="70"/>
                  </a:lnTo>
                  <a:lnTo>
                    <a:pt x="290" y="74"/>
                  </a:lnTo>
                  <a:lnTo>
                    <a:pt x="296" y="76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12" y="78"/>
                  </a:lnTo>
                  <a:lnTo>
                    <a:pt x="312" y="66"/>
                  </a:lnTo>
                  <a:lnTo>
                    <a:pt x="308" y="66"/>
                  </a:lnTo>
                  <a:lnTo>
                    <a:pt x="304" y="66"/>
                  </a:lnTo>
                  <a:lnTo>
                    <a:pt x="302" y="62"/>
                  </a:lnTo>
                  <a:lnTo>
                    <a:pt x="302" y="32"/>
                  </a:lnTo>
                  <a:lnTo>
                    <a:pt x="312" y="32"/>
                  </a:lnTo>
                  <a:lnTo>
                    <a:pt x="312" y="22"/>
                  </a:lnTo>
                  <a:lnTo>
                    <a:pt x="302" y="22"/>
                  </a:lnTo>
                  <a:lnTo>
                    <a:pt x="302" y="6"/>
                  </a:lnTo>
                  <a:lnTo>
                    <a:pt x="0" y="54"/>
                  </a:lnTo>
                  <a:lnTo>
                    <a:pt x="322" y="22"/>
                  </a:lnTo>
                  <a:lnTo>
                    <a:pt x="322" y="76"/>
                  </a:lnTo>
                  <a:lnTo>
                    <a:pt x="336" y="76"/>
                  </a:lnTo>
                  <a:lnTo>
                    <a:pt x="336" y="22"/>
                  </a:lnTo>
                  <a:lnTo>
                    <a:pt x="322" y="22"/>
                  </a:lnTo>
                  <a:lnTo>
                    <a:pt x="0" y="54"/>
                  </a:lnTo>
                  <a:lnTo>
                    <a:pt x="336" y="2"/>
                  </a:lnTo>
                  <a:lnTo>
                    <a:pt x="322" y="2"/>
                  </a:lnTo>
                  <a:lnTo>
                    <a:pt x="322" y="14"/>
                  </a:lnTo>
                  <a:lnTo>
                    <a:pt x="336" y="14"/>
                  </a:lnTo>
                  <a:lnTo>
                    <a:pt x="336" y="2"/>
                  </a:lnTo>
                  <a:lnTo>
                    <a:pt x="0" y="54"/>
                  </a:lnTo>
                  <a:lnTo>
                    <a:pt x="404" y="50"/>
                  </a:lnTo>
                  <a:lnTo>
                    <a:pt x="402" y="42"/>
                  </a:lnTo>
                  <a:lnTo>
                    <a:pt x="400" y="36"/>
                  </a:lnTo>
                  <a:lnTo>
                    <a:pt x="398" y="32"/>
                  </a:lnTo>
                  <a:lnTo>
                    <a:pt x="394" y="28"/>
                  </a:lnTo>
                  <a:lnTo>
                    <a:pt x="386" y="22"/>
                  </a:lnTo>
                  <a:lnTo>
                    <a:pt x="374" y="20"/>
                  </a:lnTo>
                  <a:lnTo>
                    <a:pt x="364" y="22"/>
                  </a:lnTo>
                  <a:lnTo>
                    <a:pt x="356" y="28"/>
                  </a:lnTo>
                  <a:lnTo>
                    <a:pt x="352" y="32"/>
                  </a:lnTo>
                  <a:lnTo>
                    <a:pt x="348" y="36"/>
                  </a:lnTo>
                  <a:lnTo>
                    <a:pt x="348" y="42"/>
                  </a:lnTo>
                  <a:lnTo>
                    <a:pt x="346" y="50"/>
                  </a:lnTo>
                  <a:lnTo>
                    <a:pt x="348" y="56"/>
                  </a:lnTo>
                  <a:lnTo>
                    <a:pt x="348" y="62"/>
                  </a:lnTo>
                  <a:lnTo>
                    <a:pt x="352" y="68"/>
                  </a:lnTo>
                  <a:lnTo>
                    <a:pt x="356" y="72"/>
                  </a:lnTo>
                  <a:lnTo>
                    <a:pt x="364" y="76"/>
                  </a:lnTo>
                  <a:lnTo>
                    <a:pt x="374" y="78"/>
                  </a:lnTo>
                  <a:lnTo>
                    <a:pt x="386" y="76"/>
                  </a:lnTo>
                  <a:lnTo>
                    <a:pt x="394" y="72"/>
                  </a:lnTo>
                  <a:lnTo>
                    <a:pt x="398" y="68"/>
                  </a:lnTo>
                  <a:lnTo>
                    <a:pt x="400" y="62"/>
                  </a:lnTo>
                  <a:lnTo>
                    <a:pt x="402" y="56"/>
                  </a:lnTo>
                  <a:lnTo>
                    <a:pt x="404" y="50"/>
                  </a:lnTo>
                  <a:lnTo>
                    <a:pt x="0" y="54"/>
                  </a:lnTo>
                  <a:lnTo>
                    <a:pt x="388" y="50"/>
                  </a:lnTo>
                  <a:lnTo>
                    <a:pt x="388" y="54"/>
                  </a:lnTo>
                  <a:lnTo>
                    <a:pt x="386" y="60"/>
                  </a:lnTo>
                  <a:lnTo>
                    <a:pt x="382" y="64"/>
                  </a:lnTo>
                  <a:lnTo>
                    <a:pt x="374" y="66"/>
                  </a:lnTo>
                  <a:lnTo>
                    <a:pt x="368" y="64"/>
                  </a:lnTo>
                  <a:lnTo>
                    <a:pt x="364" y="60"/>
                  </a:lnTo>
                  <a:lnTo>
                    <a:pt x="362" y="54"/>
                  </a:lnTo>
                  <a:lnTo>
                    <a:pt x="362" y="50"/>
                  </a:lnTo>
                  <a:lnTo>
                    <a:pt x="362" y="44"/>
                  </a:lnTo>
                  <a:lnTo>
                    <a:pt x="364" y="38"/>
                  </a:lnTo>
                  <a:lnTo>
                    <a:pt x="368" y="34"/>
                  </a:lnTo>
                  <a:lnTo>
                    <a:pt x="374" y="32"/>
                  </a:lnTo>
                  <a:lnTo>
                    <a:pt x="382" y="34"/>
                  </a:lnTo>
                  <a:lnTo>
                    <a:pt x="386" y="38"/>
                  </a:lnTo>
                  <a:lnTo>
                    <a:pt x="388" y="44"/>
                  </a:lnTo>
                  <a:lnTo>
                    <a:pt x="388" y="50"/>
                  </a:lnTo>
                  <a:lnTo>
                    <a:pt x="0" y="54"/>
                  </a:lnTo>
                  <a:lnTo>
                    <a:pt x="465" y="38"/>
                  </a:lnTo>
                  <a:lnTo>
                    <a:pt x="463" y="30"/>
                  </a:lnTo>
                  <a:lnTo>
                    <a:pt x="459" y="24"/>
                  </a:lnTo>
                  <a:lnTo>
                    <a:pt x="453" y="22"/>
                  </a:lnTo>
                  <a:lnTo>
                    <a:pt x="445" y="20"/>
                  </a:lnTo>
                  <a:lnTo>
                    <a:pt x="439" y="22"/>
                  </a:lnTo>
                  <a:lnTo>
                    <a:pt x="433" y="24"/>
                  </a:lnTo>
                  <a:lnTo>
                    <a:pt x="429" y="30"/>
                  </a:lnTo>
                  <a:lnTo>
                    <a:pt x="429" y="22"/>
                  </a:lnTo>
                  <a:lnTo>
                    <a:pt x="414" y="22"/>
                  </a:lnTo>
                  <a:lnTo>
                    <a:pt x="414" y="76"/>
                  </a:lnTo>
                  <a:lnTo>
                    <a:pt x="429" y="76"/>
                  </a:lnTo>
                  <a:lnTo>
                    <a:pt x="429" y="46"/>
                  </a:lnTo>
                  <a:lnTo>
                    <a:pt x="429" y="40"/>
                  </a:lnTo>
                  <a:lnTo>
                    <a:pt x="433" y="36"/>
                  </a:lnTo>
                  <a:lnTo>
                    <a:pt x="435" y="34"/>
                  </a:lnTo>
                  <a:lnTo>
                    <a:pt x="441" y="32"/>
                  </a:lnTo>
                  <a:lnTo>
                    <a:pt x="445" y="34"/>
                  </a:lnTo>
                  <a:lnTo>
                    <a:pt x="449" y="36"/>
                  </a:lnTo>
                  <a:lnTo>
                    <a:pt x="449" y="44"/>
                  </a:lnTo>
                  <a:lnTo>
                    <a:pt x="449" y="76"/>
                  </a:lnTo>
                  <a:lnTo>
                    <a:pt x="465" y="76"/>
                  </a:lnTo>
                  <a:lnTo>
                    <a:pt x="465" y="38"/>
                  </a:lnTo>
                  <a:lnTo>
                    <a:pt x="0" y="54"/>
                  </a:lnTo>
                  <a:lnTo>
                    <a:pt x="545" y="50"/>
                  </a:lnTo>
                  <a:lnTo>
                    <a:pt x="545" y="54"/>
                  </a:lnTo>
                  <a:lnTo>
                    <a:pt x="543" y="60"/>
                  </a:lnTo>
                  <a:lnTo>
                    <a:pt x="539" y="64"/>
                  </a:lnTo>
                  <a:lnTo>
                    <a:pt x="533" y="66"/>
                  </a:lnTo>
                  <a:lnTo>
                    <a:pt x="527" y="64"/>
                  </a:lnTo>
                  <a:lnTo>
                    <a:pt x="523" y="62"/>
                  </a:lnTo>
                  <a:lnTo>
                    <a:pt x="521" y="56"/>
                  </a:lnTo>
                  <a:lnTo>
                    <a:pt x="521" y="50"/>
                  </a:lnTo>
                  <a:lnTo>
                    <a:pt x="521" y="44"/>
                  </a:lnTo>
                  <a:lnTo>
                    <a:pt x="523" y="38"/>
                  </a:lnTo>
                  <a:lnTo>
                    <a:pt x="527" y="34"/>
                  </a:lnTo>
                  <a:lnTo>
                    <a:pt x="533" y="32"/>
                  </a:lnTo>
                  <a:lnTo>
                    <a:pt x="539" y="34"/>
                  </a:lnTo>
                  <a:lnTo>
                    <a:pt x="543" y="38"/>
                  </a:lnTo>
                  <a:lnTo>
                    <a:pt x="545" y="44"/>
                  </a:lnTo>
                  <a:lnTo>
                    <a:pt x="545" y="50"/>
                  </a:lnTo>
                  <a:lnTo>
                    <a:pt x="0" y="54"/>
                  </a:lnTo>
                  <a:lnTo>
                    <a:pt x="521" y="2"/>
                  </a:lnTo>
                  <a:lnTo>
                    <a:pt x="507" y="2"/>
                  </a:lnTo>
                  <a:lnTo>
                    <a:pt x="507" y="76"/>
                  </a:lnTo>
                  <a:lnTo>
                    <a:pt x="521" y="76"/>
                  </a:lnTo>
                  <a:lnTo>
                    <a:pt x="521" y="70"/>
                  </a:lnTo>
                  <a:lnTo>
                    <a:pt x="525" y="74"/>
                  </a:lnTo>
                  <a:lnTo>
                    <a:pt x="527" y="76"/>
                  </a:lnTo>
                  <a:lnTo>
                    <a:pt x="537" y="78"/>
                  </a:lnTo>
                  <a:lnTo>
                    <a:pt x="543" y="78"/>
                  </a:lnTo>
                  <a:lnTo>
                    <a:pt x="547" y="76"/>
                  </a:lnTo>
                  <a:lnTo>
                    <a:pt x="551" y="72"/>
                  </a:lnTo>
                  <a:lnTo>
                    <a:pt x="555" y="70"/>
                  </a:lnTo>
                  <a:lnTo>
                    <a:pt x="559" y="60"/>
                  </a:lnTo>
                  <a:lnTo>
                    <a:pt x="561" y="48"/>
                  </a:lnTo>
                  <a:lnTo>
                    <a:pt x="559" y="36"/>
                  </a:lnTo>
                  <a:lnTo>
                    <a:pt x="553" y="28"/>
                  </a:lnTo>
                  <a:lnTo>
                    <a:pt x="545" y="22"/>
                  </a:lnTo>
                  <a:lnTo>
                    <a:pt x="537" y="20"/>
                  </a:lnTo>
                  <a:lnTo>
                    <a:pt x="531" y="20"/>
                  </a:lnTo>
                  <a:lnTo>
                    <a:pt x="527" y="22"/>
                  </a:lnTo>
                  <a:lnTo>
                    <a:pt x="521" y="28"/>
                  </a:lnTo>
                  <a:lnTo>
                    <a:pt x="521" y="2"/>
                  </a:lnTo>
                  <a:lnTo>
                    <a:pt x="0" y="54"/>
                  </a:lnTo>
                  <a:lnTo>
                    <a:pt x="619" y="22"/>
                  </a:lnTo>
                  <a:lnTo>
                    <a:pt x="605" y="22"/>
                  </a:lnTo>
                  <a:lnTo>
                    <a:pt x="593" y="62"/>
                  </a:lnTo>
                  <a:lnTo>
                    <a:pt x="581" y="22"/>
                  </a:lnTo>
                  <a:lnTo>
                    <a:pt x="565" y="22"/>
                  </a:lnTo>
                  <a:lnTo>
                    <a:pt x="585" y="80"/>
                  </a:lnTo>
                  <a:lnTo>
                    <a:pt x="583" y="84"/>
                  </a:lnTo>
                  <a:lnTo>
                    <a:pt x="581" y="86"/>
                  </a:lnTo>
                  <a:lnTo>
                    <a:pt x="575" y="88"/>
                  </a:lnTo>
                  <a:lnTo>
                    <a:pt x="573" y="88"/>
                  </a:lnTo>
                  <a:lnTo>
                    <a:pt x="573" y="98"/>
                  </a:lnTo>
                  <a:lnTo>
                    <a:pt x="579" y="100"/>
                  </a:lnTo>
                  <a:lnTo>
                    <a:pt x="587" y="98"/>
                  </a:lnTo>
                  <a:lnTo>
                    <a:pt x="593" y="96"/>
                  </a:lnTo>
                  <a:lnTo>
                    <a:pt x="597" y="88"/>
                  </a:lnTo>
                  <a:lnTo>
                    <a:pt x="601" y="76"/>
                  </a:lnTo>
                  <a:lnTo>
                    <a:pt x="619" y="22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3" name="Freeform 323"/>
            <p:cNvSpPr>
              <a:spLocks/>
            </p:cNvSpPr>
            <p:nvPr/>
          </p:nvSpPr>
          <p:spPr bwMode="auto">
            <a:xfrm>
              <a:off x="2457" y="3316"/>
              <a:ext cx="62" cy="78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2" y="62"/>
                </a:cxn>
                <a:cxn ang="0">
                  <a:pos x="6" y="70"/>
                </a:cxn>
                <a:cxn ang="0">
                  <a:pos x="10" y="74"/>
                </a:cxn>
                <a:cxn ang="0">
                  <a:pos x="16" y="76"/>
                </a:cxn>
                <a:cxn ang="0">
                  <a:pos x="24" y="78"/>
                </a:cxn>
                <a:cxn ang="0">
                  <a:pos x="32" y="78"/>
                </a:cxn>
                <a:cxn ang="0">
                  <a:pos x="40" y="78"/>
                </a:cxn>
                <a:cxn ang="0">
                  <a:pos x="50" y="74"/>
                </a:cxn>
                <a:cxn ang="0">
                  <a:pos x="54" y="72"/>
                </a:cxn>
                <a:cxn ang="0">
                  <a:pos x="58" y="68"/>
                </a:cxn>
                <a:cxn ang="0">
                  <a:pos x="60" y="62"/>
                </a:cxn>
                <a:cxn ang="0">
                  <a:pos x="62" y="54"/>
                </a:cxn>
                <a:cxn ang="0">
                  <a:pos x="60" y="46"/>
                </a:cxn>
                <a:cxn ang="0">
                  <a:pos x="56" y="40"/>
                </a:cxn>
                <a:cxn ang="0">
                  <a:pos x="50" y="36"/>
                </a:cxn>
                <a:cxn ang="0">
                  <a:pos x="42" y="34"/>
                </a:cxn>
                <a:cxn ang="0">
                  <a:pos x="24" y="30"/>
                </a:cxn>
                <a:cxn ang="0">
                  <a:pos x="18" y="28"/>
                </a:cxn>
                <a:cxn ang="0">
                  <a:pos x="16" y="26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0" y="14"/>
                </a:cxn>
                <a:cxn ang="0">
                  <a:pos x="24" y="14"/>
                </a:cxn>
                <a:cxn ang="0">
                  <a:pos x="28" y="14"/>
                </a:cxn>
                <a:cxn ang="0">
                  <a:pos x="38" y="14"/>
                </a:cxn>
                <a:cxn ang="0">
                  <a:pos x="42" y="18"/>
                </a:cxn>
                <a:cxn ang="0">
                  <a:pos x="44" y="22"/>
                </a:cxn>
                <a:cxn ang="0">
                  <a:pos x="44" y="24"/>
                </a:cxn>
                <a:cxn ang="0">
                  <a:pos x="60" y="24"/>
                </a:cxn>
                <a:cxn ang="0">
                  <a:pos x="58" y="16"/>
                </a:cxn>
                <a:cxn ang="0">
                  <a:pos x="54" y="8"/>
                </a:cxn>
                <a:cxn ang="0">
                  <a:pos x="50" y="6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2" y="0"/>
                </a:cxn>
                <a:cxn ang="0">
                  <a:pos x="16" y="2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2" y="24"/>
                </a:cxn>
                <a:cxn ang="0">
                  <a:pos x="2" y="28"/>
                </a:cxn>
                <a:cxn ang="0">
                  <a:pos x="4" y="34"/>
                </a:cxn>
                <a:cxn ang="0">
                  <a:pos x="8" y="40"/>
                </a:cxn>
                <a:cxn ang="0">
                  <a:pos x="16" y="42"/>
                </a:cxn>
                <a:cxn ang="0">
                  <a:pos x="26" y="46"/>
                </a:cxn>
                <a:cxn ang="0">
                  <a:pos x="34" y="46"/>
                </a:cxn>
                <a:cxn ang="0">
                  <a:pos x="42" y="50"/>
                </a:cxn>
                <a:cxn ang="0">
                  <a:pos x="46" y="52"/>
                </a:cxn>
                <a:cxn ang="0">
                  <a:pos x="46" y="56"/>
                </a:cxn>
                <a:cxn ang="0">
                  <a:pos x="46" y="62"/>
                </a:cxn>
                <a:cxn ang="0">
                  <a:pos x="42" y="64"/>
                </a:cxn>
                <a:cxn ang="0">
                  <a:pos x="36" y="66"/>
                </a:cxn>
                <a:cxn ang="0">
                  <a:pos x="32" y="66"/>
                </a:cxn>
                <a:cxn ang="0">
                  <a:pos x="22" y="64"/>
                </a:cxn>
                <a:cxn ang="0">
                  <a:pos x="18" y="62"/>
                </a:cxn>
                <a:cxn ang="0">
                  <a:pos x="16" y="58"/>
                </a:cxn>
                <a:cxn ang="0">
                  <a:pos x="16" y="54"/>
                </a:cxn>
                <a:cxn ang="0">
                  <a:pos x="0" y="54"/>
                </a:cxn>
              </a:cxnLst>
              <a:rect l="0" t="0" r="r" b="b"/>
              <a:pathLst>
                <a:path w="62" h="78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4" name="Freeform 324"/>
            <p:cNvSpPr>
              <a:spLocks/>
            </p:cNvSpPr>
            <p:nvPr/>
          </p:nvSpPr>
          <p:spPr bwMode="auto">
            <a:xfrm>
              <a:off x="2525" y="3336"/>
              <a:ext cx="52" cy="58"/>
            </a:xfrm>
            <a:custGeom>
              <a:avLst/>
              <a:gdLst/>
              <a:ahLst/>
              <a:cxnLst>
                <a:cxn ang="0">
                  <a:pos x="36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6" y="40"/>
                </a:cxn>
              </a:cxnLst>
              <a:rect l="0" t="0" r="r" b="b"/>
              <a:pathLst>
                <a:path w="52" h="58">
                  <a:moveTo>
                    <a:pt x="36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6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5" name="Freeform 325"/>
            <p:cNvSpPr>
              <a:spLocks/>
            </p:cNvSpPr>
            <p:nvPr/>
          </p:nvSpPr>
          <p:spPr bwMode="auto">
            <a:xfrm>
              <a:off x="2539" y="3348"/>
              <a:ext cx="24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0" y="12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6" name="Freeform 326"/>
            <p:cNvSpPr>
              <a:spLocks/>
            </p:cNvSpPr>
            <p:nvPr/>
          </p:nvSpPr>
          <p:spPr bwMode="auto">
            <a:xfrm>
              <a:off x="2587" y="333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6"/>
                </a:cxn>
                <a:cxn ang="0">
                  <a:pos x="28" y="46"/>
                </a:cxn>
                <a:cxn ang="0">
                  <a:pos x="24" y="46"/>
                </a:cxn>
                <a:cxn ang="0">
                  <a:pos x="20" y="44"/>
                </a:cxn>
                <a:cxn ang="0">
                  <a:pos x="18" y="40"/>
                </a:cxn>
                <a:cxn ang="0">
                  <a:pos x="16" y="34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2" y="14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6"/>
                </a:cxn>
                <a:cxn ang="0">
                  <a:pos x="38" y="22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8"/>
                </a:cxn>
                <a:cxn ang="0">
                  <a:pos x="26" y="58"/>
                </a:cxn>
                <a:cxn ang="0">
                  <a:pos x="34" y="58"/>
                </a:cxn>
                <a:cxn ang="0">
                  <a:pos x="38" y="56"/>
                </a:cxn>
                <a:cxn ang="0">
                  <a:pos x="44" y="52"/>
                </a:cxn>
                <a:cxn ang="0">
                  <a:pos x="46" y="50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0" y="44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6"/>
                  </a:lnTo>
                  <a:lnTo>
                    <a:pt x="38" y="22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4" y="58"/>
                  </a:lnTo>
                  <a:lnTo>
                    <a:pt x="38" y="56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7" name="Freeform 327"/>
            <p:cNvSpPr>
              <a:spLocks/>
            </p:cNvSpPr>
            <p:nvPr/>
          </p:nvSpPr>
          <p:spPr bwMode="auto">
            <a:xfrm>
              <a:off x="2649" y="3336"/>
              <a:ext cx="32" cy="56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4" y="56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6" y="20"/>
                </a:cxn>
                <a:cxn ang="0">
                  <a:pos x="22" y="16"/>
                </a:cxn>
                <a:cxn ang="0">
                  <a:pos x="28" y="14"/>
                </a:cxn>
                <a:cxn ang="0">
                  <a:pos x="32" y="14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0" y="4"/>
                </a:cxn>
                <a:cxn ang="0">
                  <a:pos x="14" y="12"/>
                </a:cxn>
                <a:cxn ang="0">
                  <a:pos x="14" y="2"/>
                </a:cxn>
                <a:cxn ang="0">
                  <a:pos x="0" y="2"/>
                </a:cxn>
                <a:cxn ang="0">
                  <a:pos x="0" y="56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14" y="56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22" y="16"/>
                  </a:lnTo>
                  <a:lnTo>
                    <a:pt x="28" y="14"/>
                  </a:lnTo>
                  <a:lnTo>
                    <a:pt x="32" y="14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4"/>
                  </a:lnTo>
                  <a:lnTo>
                    <a:pt x="14" y="12"/>
                  </a:lnTo>
                  <a:lnTo>
                    <a:pt x="14" y="2"/>
                  </a:lnTo>
                  <a:lnTo>
                    <a:pt x="0" y="2"/>
                  </a:lnTo>
                  <a:lnTo>
                    <a:pt x="0" y="5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8" name="Freeform 328"/>
            <p:cNvSpPr>
              <a:spLocks/>
            </p:cNvSpPr>
            <p:nvPr/>
          </p:nvSpPr>
          <p:spPr bwMode="auto">
            <a:xfrm>
              <a:off x="2693" y="3336"/>
              <a:ext cx="52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2" h="58">
                  <a:moveTo>
                    <a:pt x="38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89" name="Freeform 329"/>
            <p:cNvSpPr>
              <a:spLocks/>
            </p:cNvSpPr>
            <p:nvPr/>
          </p:nvSpPr>
          <p:spPr bwMode="auto">
            <a:xfrm>
              <a:off x="2709" y="3348"/>
              <a:ext cx="22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2"/>
                </a:cxn>
                <a:cxn ang="0">
                  <a:pos x="0" y="12"/>
                </a:cxn>
              </a:cxnLst>
              <a:rect l="0" t="0" r="r" b="b"/>
              <a:pathLst>
                <a:path w="22" h="12">
                  <a:moveTo>
                    <a:pt x="0" y="12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0" name="Freeform 330"/>
            <p:cNvSpPr>
              <a:spLocks/>
            </p:cNvSpPr>
            <p:nvPr/>
          </p:nvSpPr>
          <p:spPr bwMode="auto">
            <a:xfrm>
              <a:off x="2753" y="3322"/>
              <a:ext cx="32" cy="72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6"/>
                </a:cxn>
                <a:cxn ang="0">
                  <a:pos x="0" y="16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" y="60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6" y="70"/>
                </a:cxn>
                <a:cxn ang="0">
                  <a:pos x="22" y="72"/>
                </a:cxn>
                <a:cxn ang="0">
                  <a:pos x="24" y="72"/>
                </a:cxn>
                <a:cxn ang="0">
                  <a:pos x="32" y="72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4" y="60"/>
                </a:cxn>
                <a:cxn ang="0">
                  <a:pos x="22" y="56"/>
                </a:cxn>
                <a:cxn ang="0">
                  <a:pos x="22" y="26"/>
                </a:cxn>
                <a:cxn ang="0">
                  <a:pos x="32" y="26"/>
                </a:cxn>
                <a:cxn ang="0">
                  <a:pos x="32" y="16"/>
                </a:cxn>
                <a:cxn ang="0">
                  <a:pos x="22" y="16"/>
                </a:cxn>
                <a:cxn ang="0">
                  <a:pos x="22" y="0"/>
                </a:cxn>
              </a:cxnLst>
              <a:rect l="0" t="0" r="r" b="b"/>
              <a:pathLst>
                <a:path w="32" h="72">
                  <a:moveTo>
                    <a:pt x="22" y="0"/>
                  </a:moveTo>
                  <a:lnTo>
                    <a:pt x="8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8" y="26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6" y="70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32" y="72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4" y="60"/>
                  </a:lnTo>
                  <a:lnTo>
                    <a:pt x="22" y="56"/>
                  </a:lnTo>
                  <a:lnTo>
                    <a:pt x="22" y="26"/>
                  </a:lnTo>
                  <a:lnTo>
                    <a:pt x="32" y="26"/>
                  </a:lnTo>
                  <a:lnTo>
                    <a:pt x="32" y="16"/>
                  </a:lnTo>
                  <a:lnTo>
                    <a:pt x="22" y="16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1" name="Rectangle 331"/>
            <p:cNvSpPr>
              <a:spLocks noChangeArrowheads="1"/>
            </p:cNvSpPr>
            <p:nvPr/>
          </p:nvSpPr>
          <p:spPr bwMode="auto">
            <a:xfrm>
              <a:off x="2795" y="3338"/>
              <a:ext cx="14" cy="5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2" name="Rectangle 332"/>
            <p:cNvSpPr>
              <a:spLocks noChangeArrowheads="1"/>
            </p:cNvSpPr>
            <p:nvPr/>
          </p:nvSpPr>
          <p:spPr bwMode="auto">
            <a:xfrm>
              <a:off x="2795" y="3318"/>
              <a:ext cx="14" cy="12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3" name="Freeform 333"/>
            <p:cNvSpPr>
              <a:spLocks/>
            </p:cNvSpPr>
            <p:nvPr/>
          </p:nvSpPr>
          <p:spPr bwMode="auto">
            <a:xfrm>
              <a:off x="2819" y="3336"/>
              <a:ext cx="58" cy="58"/>
            </a:xfrm>
            <a:custGeom>
              <a:avLst/>
              <a:gdLst/>
              <a:ahLst/>
              <a:cxnLst>
                <a:cxn ang="0">
                  <a:pos x="58" y="30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2" y="12"/>
                </a:cxn>
                <a:cxn ang="0">
                  <a:pos x="48" y="8"/>
                </a:cxn>
                <a:cxn ang="0">
                  <a:pos x="40" y="2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6" y="12"/>
                </a:cxn>
                <a:cxn ang="0">
                  <a:pos x="2" y="16"/>
                </a:cxn>
                <a:cxn ang="0">
                  <a:pos x="2" y="22"/>
                </a:cxn>
                <a:cxn ang="0">
                  <a:pos x="0" y="30"/>
                </a:cxn>
                <a:cxn ang="0">
                  <a:pos x="2" y="36"/>
                </a:cxn>
                <a:cxn ang="0">
                  <a:pos x="2" y="42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40" y="56"/>
                </a:cxn>
                <a:cxn ang="0">
                  <a:pos x="48" y="52"/>
                </a:cxn>
                <a:cxn ang="0">
                  <a:pos x="52" y="48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8" y="30"/>
                </a:cxn>
              </a:cxnLst>
              <a:rect l="0" t="0" r="r" b="b"/>
              <a:pathLst>
                <a:path w="58" h="58">
                  <a:moveTo>
                    <a:pt x="58" y="30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48" y="8"/>
                  </a:lnTo>
                  <a:lnTo>
                    <a:pt x="40" y="2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2" y="42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40" y="56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8" y="3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4" name="Freeform 334"/>
            <p:cNvSpPr>
              <a:spLocks/>
            </p:cNvSpPr>
            <p:nvPr/>
          </p:nvSpPr>
          <p:spPr bwMode="auto">
            <a:xfrm>
              <a:off x="2835" y="3348"/>
              <a:ext cx="26" cy="34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2"/>
                </a:cxn>
                <a:cxn ang="0">
                  <a:pos x="26" y="18"/>
                </a:cxn>
              </a:cxnLst>
              <a:rect l="0" t="0" r="r" b="b"/>
              <a:pathLst>
                <a:path w="26" h="34">
                  <a:moveTo>
                    <a:pt x="26" y="18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2"/>
                  </a:lnTo>
                  <a:lnTo>
                    <a:pt x="26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5" name="Freeform 335"/>
            <p:cNvSpPr>
              <a:spLocks/>
            </p:cNvSpPr>
            <p:nvPr/>
          </p:nvSpPr>
          <p:spPr bwMode="auto">
            <a:xfrm>
              <a:off x="2887" y="3336"/>
              <a:ext cx="51" cy="56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0"/>
                </a:cxn>
                <a:cxn ang="0">
                  <a:pos x="45" y="4"/>
                </a:cxn>
                <a:cxn ang="0">
                  <a:pos x="39" y="2"/>
                </a:cxn>
                <a:cxn ang="0">
                  <a:pos x="31" y="0"/>
                </a:cxn>
                <a:cxn ang="0">
                  <a:pos x="25" y="2"/>
                </a:cxn>
                <a:cxn ang="0">
                  <a:pos x="19" y="4"/>
                </a:cxn>
                <a:cxn ang="0">
                  <a:pos x="15" y="10"/>
                </a:cxn>
                <a:cxn ang="0">
                  <a:pos x="15" y="2"/>
                </a:cxn>
                <a:cxn ang="0">
                  <a:pos x="0" y="2"/>
                </a:cxn>
                <a:cxn ang="0">
                  <a:pos x="0" y="56"/>
                </a:cxn>
                <a:cxn ang="0">
                  <a:pos x="15" y="56"/>
                </a:cxn>
                <a:cxn ang="0">
                  <a:pos x="15" y="26"/>
                </a:cxn>
                <a:cxn ang="0">
                  <a:pos x="15" y="20"/>
                </a:cxn>
                <a:cxn ang="0">
                  <a:pos x="19" y="16"/>
                </a:cxn>
                <a:cxn ang="0">
                  <a:pos x="21" y="14"/>
                </a:cxn>
                <a:cxn ang="0">
                  <a:pos x="27" y="12"/>
                </a:cxn>
                <a:cxn ang="0">
                  <a:pos x="31" y="14"/>
                </a:cxn>
                <a:cxn ang="0">
                  <a:pos x="35" y="16"/>
                </a:cxn>
                <a:cxn ang="0">
                  <a:pos x="35" y="24"/>
                </a:cxn>
                <a:cxn ang="0">
                  <a:pos x="35" y="56"/>
                </a:cxn>
                <a:cxn ang="0">
                  <a:pos x="51" y="56"/>
                </a:cxn>
                <a:cxn ang="0">
                  <a:pos x="51" y="18"/>
                </a:cxn>
              </a:cxnLst>
              <a:rect l="0" t="0" r="r" b="b"/>
              <a:pathLst>
                <a:path w="51" h="56">
                  <a:moveTo>
                    <a:pt x="51" y="18"/>
                  </a:moveTo>
                  <a:lnTo>
                    <a:pt x="49" y="10"/>
                  </a:lnTo>
                  <a:lnTo>
                    <a:pt x="45" y="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25" y="2"/>
                  </a:lnTo>
                  <a:lnTo>
                    <a:pt x="19" y="4"/>
                  </a:lnTo>
                  <a:lnTo>
                    <a:pt x="15" y="10"/>
                  </a:lnTo>
                  <a:lnTo>
                    <a:pt x="15" y="2"/>
                  </a:lnTo>
                  <a:lnTo>
                    <a:pt x="0" y="2"/>
                  </a:lnTo>
                  <a:lnTo>
                    <a:pt x="0" y="56"/>
                  </a:lnTo>
                  <a:lnTo>
                    <a:pt x="15" y="56"/>
                  </a:lnTo>
                  <a:lnTo>
                    <a:pt x="15" y="26"/>
                  </a:lnTo>
                  <a:lnTo>
                    <a:pt x="15" y="20"/>
                  </a:lnTo>
                  <a:lnTo>
                    <a:pt x="19" y="16"/>
                  </a:lnTo>
                  <a:lnTo>
                    <a:pt x="21" y="14"/>
                  </a:lnTo>
                  <a:lnTo>
                    <a:pt x="27" y="12"/>
                  </a:lnTo>
                  <a:lnTo>
                    <a:pt x="31" y="14"/>
                  </a:lnTo>
                  <a:lnTo>
                    <a:pt x="35" y="16"/>
                  </a:lnTo>
                  <a:lnTo>
                    <a:pt x="35" y="24"/>
                  </a:lnTo>
                  <a:lnTo>
                    <a:pt x="35" y="56"/>
                  </a:lnTo>
                  <a:lnTo>
                    <a:pt x="51" y="56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6" name="Freeform 336"/>
            <p:cNvSpPr>
              <a:spLocks/>
            </p:cNvSpPr>
            <p:nvPr/>
          </p:nvSpPr>
          <p:spPr bwMode="auto">
            <a:xfrm>
              <a:off x="2994" y="3348"/>
              <a:ext cx="24" cy="34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22"/>
                </a:cxn>
                <a:cxn ang="0">
                  <a:pos x="22" y="28"/>
                </a:cxn>
                <a:cxn ang="0">
                  <a:pos x="18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30"/>
                </a:cxn>
                <a:cxn ang="0">
                  <a:pos x="0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24" y="18"/>
                </a:cxn>
              </a:cxnLst>
              <a:rect l="0" t="0" r="r" b="b"/>
              <a:pathLst>
                <a:path w="24" h="34">
                  <a:moveTo>
                    <a:pt x="24" y="18"/>
                  </a:moveTo>
                  <a:lnTo>
                    <a:pt x="24" y="22"/>
                  </a:lnTo>
                  <a:lnTo>
                    <a:pt x="22" y="28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24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7" name="Freeform 337"/>
            <p:cNvSpPr>
              <a:spLocks/>
            </p:cNvSpPr>
            <p:nvPr/>
          </p:nvSpPr>
          <p:spPr bwMode="auto">
            <a:xfrm>
              <a:off x="2980" y="3318"/>
              <a:ext cx="54" cy="7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14" y="74"/>
                </a:cxn>
                <a:cxn ang="0">
                  <a:pos x="14" y="68"/>
                </a:cxn>
                <a:cxn ang="0">
                  <a:pos x="18" y="72"/>
                </a:cxn>
                <a:cxn ang="0">
                  <a:pos x="20" y="74"/>
                </a:cxn>
                <a:cxn ang="0">
                  <a:pos x="30" y="76"/>
                </a:cxn>
                <a:cxn ang="0">
                  <a:pos x="36" y="76"/>
                </a:cxn>
                <a:cxn ang="0">
                  <a:pos x="40" y="74"/>
                </a:cxn>
                <a:cxn ang="0">
                  <a:pos x="44" y="70"/>
                </a:cxn>
                <a:cxn ang="0">
                  <a:pos x="48" y="68"/>
                </a:cxn>
                <a:cxn ang="0">
                  <a:pos x="52" y="58"/>
                </a:cxn>
                <a:cxn ang="0">
                  <a:pos x="54" y="46"/>
                </a:cxn>
                <a:cxn ang="0">
                  <a:pos x="52" y="34"/>
                </a:cxn>
                <a:cxn ang="0">
                  <a:pos x="46" y="26"/>
                </a:cxn>
                <a:cxn ang="0">
                  <a:pos x="38" y="20"/>
                </a:cxn>
                <a:cxn ang="0">
                  <a:pos x="30" y="18"/>
                </a:cxn>
                <a:cxn ang="0">
                  <a:pos x="24" y="18"/>
                </a:cxn>
                <a:cxn ang="0">
                  <a:pos x="20" y="20"/>
                </a:cxn>
                <a:cxn ang="0">
                  <a:pos x="14" y="26"/>
                </a:cxn>
                <a:cxn ang="0">
                  <a:pos x="14" y="0"/>
                </a:cxn>
              </a:cxnLst>
              <a:rect l="0" t="0" r="r" b="b"/>
              <a:pathLst>
                <a:path w="54" h="76">
                  <a:moveTo>
                    <a:pt x="14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14" y="74"/>
                  </a:lnTo>
                  <a:lnTo>
                    <a:pt x="14" y="68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30" y="76"/>
                  </a:lnTo>
                  <a:lnTo>
                    <a:pt x="36" y="76"/>
                  </a:lnTo>
                  <a:lnTo>
                    <a:pt x="40" y="74"/>
                  </a:lnTo>
                  <a:lnTo>
                    <a:pt x="44" y="70"/>
                  </a:lnTo>
                  <a:lnTo>
                    <a:pt x="48" y="68"/>
                  </a:lnTo>
                  <a:lnTo>
                    <a:pt x="52" y="58"/>
                  </a:lnTo>
                  <a:lnTo>
                    <a:pt x="54" y="46"/>
                  </a:lnTo>
                  <a:lnTo>
                    <a:pt x="52" y="34"/>
                  </a:lnTo>
                  <a:lnTo>
                    <a:pt x="46" y="26"/>
                  </a:lnTo>
                  <a:lnTo>
                    <a:pt x="38" y="20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14" y="2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8" name="Freeform 338"/>
            <p:cNvSpPr>
              <a:spLocks/>
            </p:cNvSpPr>
            <p:nvPr/>
          </p:nvSpPr>
          <p:spPr bwMode="auto">
            <a:xfrm>
              <a:off x="3040" y="3338"/>
              <a:ext cx="54" cy="7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0" y="0"/>
                </a:cxn>
                <a:cxn ang="0">
                  <a:pos x="28" y="4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18" y="62"/>
                </a:cxn>
                <a:cxn ang="0">
                  <a:pos x="16" y="64"/>
                </a:cxn>
                <a:cxn ang="0">
                  <a:pos x="10" y="66"/>
                </a:cxn>
                <a:cxn ang="0">
                  <a:pos x="8" y="66"/>
                </a:cxn>
                <a:cxn ang="0">
                  <a:pos x="8" y="76"/>
                </a:cxn>
                <a:cxn ang="0">
                  <a:pos x="14" y="78"/>
                </a:cxn>
                <a:cxn ang="0">
                  <a:pos x="22" y="76"/>
                </a:cxn>
                <a:cxn ang="0">
                  <a:pos x="28" y="74"/>
                </a:cxn>
                <a:cxn ang="0">
                  <a:pos x="32" y="66"/>
                </a:cxn>
                <a:cxn ang="0">
                  <a:pos x="36" y="54"/>
                </a:cxn>
                <a:cxn ang="0">
                  <a:pos x="54" y="0"/>
                </a:cxn>
              </a:cxnLst>
              <a:rect l="0" t="0" r="r" b="b"/>
              <a:pathLst>
                <a:path w="54" h="78">
                  <a:moveTo>
                    <a:pt x="54" y="0"/>
                  </a:moveTo>
                  <a:lnTo>
                    <a:pt x="40" y="0"/>
                  </a:lnTo>
                  <a:lnTo>
                    <a:pt x="28" y="4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18" y="62"/>
                  </a:lnTo>
                  <a:lnTo>
                    <a:pt x="16" y="64"/>
                  </a:lnTo>
                  <a:lnTo>
                    <a:pt x="10" y="66"/>
                  </a:lnTo>
                  <a:lnTo>
                    <a:pt x="8" y="66"/>
                  </a:lnTo>
                  <a:lnTo>
                    <a:pt x="8" y="76"/>
                  </a:lnTo>
                  <a:lnTo>
                    <a:pt x="14" y="78"/>
                  </a:lnTo>
                  <a:lnTo>
                    <a:pt x="22" y="76"/>
                  </a:lnTo>
                  <a:lnTo>
                    <a:pt x="28" y="74"/>
                  </a:lnTo>
                  <a:lnTo>
                    <a:pt x="32" y="66"/>
                  </a:lnTo>
                  <a:lnTo>
                    <a:pt x="36" y="54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099" name="Freeform 339"/>
            <p:cNvSpPr>
              <a:spLocks/>
            </p:cNvSpPr>
            <p:nvPr/>
          </p:nvSpPr>
          <p:spPr bwMode="auto">
            <a:xfrm>
              <a:off x="2455" y="3446"/>
              <a:ext cx="533" cy="98"/>
            </a:xfrm>
            <a:custGeom>
              <a:avLst/>
              <a:gdLst/>
              <a:ahLst/>
              <a:cxnLst>
                <a:cxn ang="0">
                  <a:pos x="16" y="56"/>
                </a:cxn>
                <a:cxn ang="0">
                  <a:pos x="48" y="28"/>
                </a:cxn>
                <a:cxn ang="0">
                  <a:pos x="8" y="26"/>
                </a:cxn>
                <a:cxn ang="0">
                  <a:pos x="6" y="66"/>
                </a:cxn>
                <a:cxn ang="0">
                  <a:pos x="42" y="74"/>
                </a:cxn>
                <a:cxn ang="0">
                  <a:pos x="20" y="34"/>
                </a:cxn>
                <a:cxn ang="0">
                  <a:pos x="38" y="42"/>
                </a:cxn>
                <a:cxn ang="0">
                  <a:pos x="86" y="36"/>
                </a:cxn>
                <a:cxn ang="0">
                  <a:pos x="84" y="60"/>
                </a:cxn>
                <a:cxn ang="0">
                  <a:pos x="174" y="42"/>
                </a:cxn>
                <a:cxn ang="0">
                  <a:pos x="136" y="20"/>
                </a:cxn>
                <a:cxn ang="0">
                  <a:pos x="118" y="56"/>
                </a:cxn>
                <a:cxn ang="0">
                  <a:pos x="156" y="76"/>
                </a:cxn>
                <a:cxn ang="0">
                  <a:pos x="38" y="60"/>
                </a:cxn>
                <a:cxn ang="0">
                  <a:pos x="138" y="64"/>
                </a:cxn>
                <a:cxn ang="0">
                  <a:pos x="138" y="34"/>
                </a:cxn>
                <a:cxn ang="0">
                  <a:pos x="38" y="60"/>
                </a:cxn>
                <a:cxn ang="0">
                  <a:pos x="200" y="64"/>
                </a:cxn>
                <a:cxn ang="0">
                  <a:pos x="202" y="32"/>
                </a:cxn>
                <a:cxn ang="0">
                  <a:pos x="230" y="34"/>
                </a:cxn>
                <a:cxn ang="0">
                  <a:pos x="196" y="22"/>
                </a:cxn>
                <a:cxn ang="0">
                  <a:pos x="186" y="68"/>
                </a:cxn>
                <a:cxn ang="0">
                  <a:pos x="218" y="74"/>
                </a:cxn>
                <a:cxn ang="0">
                  <a:pos x="38" y="60"/>
                </a:cxn>
                <a:cxn ang="0">
                  <a:pos x="256" y="78"/>
                </a:cxn>
                <a:cxn ang="0">
                  <a:pos x="250" y="98"/>
                </a:cxn>
                <a:cxn ang="0">
                  <a:pos x="38" y="60"/>
                </a:cxn>
                <a:cxn ang="0">
                  <a:pos x="302" y="30"/>
                </a:cxn>
                <a:cxn ang="0">
                  <a:pos x="318" y="76"/>
                </a:cxn>
                <a:cxn ang="0">
                  <a:pos x="316" y="30"/>
                </a:cxn>
                <a:cxn ang="0">
                  <a:pos x="388" y="48"/>
                </a:cxn>
                <a:cxn ang="0">
                  <a:pos x="360" y="20"/>
                </a:cxn>
                <a:cxn ang="0">
                  <a:pos x="332" y="48"/>
                </a:cxn>
                <a:cxn ang="0">
                  <a:pos x="360" y="78"/>
                </a:cxn>
                <a:cxn ang="0">
                  <a:pos x="388" y="48"/>
                </a:cxn>
                <a:cxn ang="0">
                  <a:pos x="360" y="66"/>
                </a:cxn>
                <a:cxn ang="0">
                  <a:pos x="348" y="38"/>
                </a:cxn>
                <a:cxn ang="0">
                  <a:pos x="372" y="48"/>
                </a:cxn>
                <a:cxn ang="0">
                  <a:pos x="427" y="20"/>
                </a:cxn>
                <a:cxn ang="0">
                  <a:pos x="398" y="44"/>
                </a:cxn>
                <a:cxn ang="0">
                  <a:pos x="431" y="60"/>
                </a:cxn>
                <a:cxn ang="0">
                  <a:pos x="410" y="62"/>
                </a:cxn>
                <a:cxn ang="0">
                  <a:pos x="412" y="76"/>
                </a:cxn>
                <a:cxn ang="0">
                  <a:pos x="447" y="58"/>
                </a:cxn>
                <a:cxn ang="0">
                  <a:pos x="412" y="38"/>
                </a:cxn>
                <a:cxn ang="0">
                  <a:pos x="429" y="32"/>
                </a:cxn>
                <a:cxn ang="0">
                  <a:pos x="471" y="76"/>
                </a:cxn>
                <a:cxn ang="0">
                  <a:pos x="457" y="14"/>
                </a:cxn>
                <a:cxn ang="0">
                  <a:pos x="529" y="28"/>
                </a:cxn>
                <a:cxn ang="0">
                  <a:pos x="485" y="32"/>
                </a:cxn>
                <a:cxn ang="0">
                  <a:pos x="513" y="56"/>
                </a:cxn>
                <a:cxn ang="0">
                  <a:pos x="503" y="66"/>
                </a:cxn>
                <a:cxn ang="0">
                  <a:pos x="485" y="68"/>
                </a:cxn>
                <a:cxn ang="0">
                  <a:pos x="531" y="68"/>
                </a:cxn>
                <a:cxn ang="0">
                  <a:pos x="515" y="42"/>
                </a:cxn>
                <a:cxn ang="0">
                  <a:pos x="507" y="30"/>
                </a:cxn>
              </a:cxnLst>
              <a:rect l="0" t="0" r="r" b="b"/>
              <a:pathLst>
                <a:path w="533" h="98">
                  <a:moveTo>
                    <a:pt x="38" y="60"/>
                  </a:moveTo>
                  <a:lnTo>
                    <a:pt x="34" y="64"/>
                  </a:lnTo>
                  <a:lnTo>
                    <a:pt x="28" y="66"/>
                  </a:lnTo>
                  <a:lnTo>
                    <a:pt x="22" y="64"/>
                  </a:lnTo>
                  <a:lnTo>
                    <a:pt x="18" y="60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2" y="42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36" y="20"/>
                  </a:lnTo>
                  <a:lnTo>
                    <a:pt x="28" y="20"/>
                  </a:lnTo>
                  <a:lnTo>
                    <a:pt x="20" y="20"/>
                  </a:lnTo>
                  <a:lnTo>
                    <a:pt x="12" y="22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2" y="54"/>
                  </a:lnTo>
                  <a:lnTo>
                    <a:pt x="2" y="62"/>
                  </a:lnTo>
                  <a:lnTo>
                    <a:pt x="6" y="66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8" y="76"/>
                  </a:lnTo>
                  <a:lnTo>
                    <a:pt x="28" y="78"/>
                  </a:lnTo>
                  <a:lnTo>
                    <a:pt x="36" y="76"/>
                  </a:lnTo>
                  <a:lnTo>
                    <a:pt x="42" y="74"/>
                  </a:lnTo>
                  <a:lnTo>
                    <a:pt x="48" y="68"/>
                  </a:lnTo>
                  <a:lnTo>
                    <a:pt x="52" y="60"/>
                  </a:lnTo>
                  <a:lnTo>
                    <a:pt x="38" y="60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4" y="34"/>
                  </a:lnTo>
                  <a:lnTo>
                    <a:pt x="36" y="38"/>
                  </a:lnTo>
                  <a:lnTo>
                    <a:pt x="38" y="42"/>
                  </a:lnTo>
                  <a:lnTo>
                    <a:pt x="16" y="42"/>
                  </a:lnTo>
                  <a:lnTo>
                    <a:pt x="38" y="60"/>
                  </a:lnTo>
                  <a:lnTo>
                    <a:pt x="94" y="48"/>
                  </a:lnTo>
                  <a:lnTo>
                    <a:pt x="112" y="20"/>
                  </a:lnTo>
                  <a:lnTo>
                    <a:pt x="94" y="20"/>
                  </a:lnTo>
                  <a:lnTo>
                    <a:pt x="86" y="36"/>
                  </a:lnTo>
                  <a:lnTo>
                    <a:pt x="76" y="20"/>
                  </a:lnTo>
                  <a:lnTo>
                    <a:pt x="58" y="20"/>
                  </a:lnTo>
                  <a:lnTo>
                    <a:pt x="76" y="48"/>
                  </a:lnTo>
                  <a:lnTo>
                    <a:pt x="58" y="76"/>
                  </a:lnTo>
                  <a:lnTo>
                    <a:pt x="76" y="76"/>
                  </a:lnTo>
                  <a:lnTo>
                    <a:pt x="84" y="60"/>
                  </a:lnTo>
                  <a:lnTo>
                    <a:pt x="94" y="76"/>
                  </a:lnTo>
                  <a:lnTo>
                    <a:pt x="112" y="76"/>
                  </a:lnTo>
                  <a:lnTo>
                    <a:pt x="94" y="48"/>
                  </a:lnTo>
                  <a:lnTo>
                    <a:pt x="38" y="60"/>
                  </a:lnTo>
                  <a:lnTo>
                    <a:pt x="174" y="48"/>
                  </a:lnTo>
                  <a:lnTo>
                    <a:pt x="174" y="42"/>
                  </a:lnTo>
                  <a:lnTo>
                    <a:pt x="172" y="36"/>
                  </a:lnTo>
                  <a:lnTo>
                    <a:pt x="168" y="30"/>
                  </a:lnTo>
                  <a:lnTo>
                    <a:pt x="166" y="26"/>
                  </a:lnTo>
                  <a:lnTo>
                    <a:pt x="156" y="20"/>
                  </a:lnTo>
                  <a:lnTo>
                    <a:pt x="146" y="20"/>
                  </a:lnTo>
                  <a:lnTo>
                    <a:pt x="136" y="20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20" y="36"/>
                  </a:lnTo>
                  <a:lnTo>
                    <a:pt x="118" y="42"/>
                  </a:lnTo>
                  <a:lnTo>
                    <a:pt x="118" y="48"/>
                  </a:lnTo>
                  <a:lnTo>
                    <a:pt x="118" y="56"/>
                  </a:lnTo>
                  <a:lnTo>
                    <a:pt x="120" y="62"/>
                  </a:lnTo>
                  <a:lnTo>
                    <a:pt x="122" y="66"/>
                  </a:lnTo>
                  <a:lnTo>
                    <a:pt x="126" y="70"/>
                  </a:lnTo>
                  <a:lnTo>
                    <a:pt x="136" y="76"/>
                  </a:lnTo>
                  <a:lnTo>
                    <a:pt x="146" y="78"/>
                  </a:lnTo>
                  <a:lnTo>
                    <a:pt x="156" y="76"/>
                  </a:lnTo>
                  <a:lnTo>
                    <a:pt x="166" y="70"/>
                  </a:lnTo>
                  <a:lnTo>
                    <a:pt x="168" y="66"/>
                  </a:lnTo>
                  <a:lnTo>
                    <a:pt x="172" y="62"/>
                  </a:lnTo>
                  <a:lnTo>
                    <a:pt x="174" y="56"/>
                  </a:lnTo>
                  <a:lnTo>
                    <a:pt x="174" y="48"/>
                  </a:lnTo>
                  <a:lnTo>
                    <a:pt x="38" y="60"/>
                  </a:lnTo>
                  <a:lnTo>
                    <a:pt x="160" y="48"/>
                  </a:lnTo>
                  <a:lnTo>
                    <a:pt x="158" y="54"/>
                  </a:lnTo>
                  <a:lnTo>
                    <a:pt x="156" y="60"/>
                  </a:lnTo>
                  <a:lnTo>
                    <a:pt x="152" y="64"/>
                  </a:lnTo>
                  <a:lnTo>
                    <a:pt x="146" y="66"/>
                  </a:lnTo>
                  <a:lnTo>
                    <a:pt x="138" y="64"/>
                  </a:lnTo>
                  <a:lnTo>
                    <a:pt x="134" y="60"/>
                  </a:lnTo>
                  <a:lnTo>
                    <a:pt x="132" y="54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34" y="38"/>
                  </a:lnTo>
                  <a:lnTo>
                    <a:pt x="138" y="34"/>
                  </a:lnTo>
                  <a:lnTo>
                    <a:pt x="146" y="32"/>
                  </a:lnTo>
                  <a:lnTo>
                    <a:pt x="152" y="34"/>
                  </a:lnTo>
                  <a:lnTo>
                    <a:pt x="156" y="38"/>
                  </a:lnTo>
                  <a:lnTo>
                    <a:pt x="158" y="42"/>
                  </a:lnTo>
                  <a:lnTo>
                    <a:pt x="160" y="48"/>
                  </a:lnTo>
                  <a:lnTo>
                    <a:pt x="38" y="60"/>
                  </a:lnTo>
                  <a:lnTo>
                    <a:pt x="218" y="56"/>
                  </a:lnTo>
                  <a:lnTo>
                    <a:pt x="214" y="62"/>
                  </a:lnTo>
                  <a:lnTo>
                    <a:pt x="212" y="64"/>
                  </a:lnTo>
                  <a:lnTo>
                    <a:pt x="208" y="66"/>
                  </a:lnTo>
                  <a:lnTo>
                    <a:pt x="204" y="64"/>
                  </a:lnTo>
                  <a:lnTo>
                    <a:pt x="200" y="64"/>
                  </a:lnTo>
                  <a:lnTo>
                    <a:pt x="198" y="58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2"/>
                  </a:lnTo>
                  <a:lnTo>
                    <a:pt x="198" y="36"/>
                  </a:lnTo>
                  <a:lnTo>
                    <a:pt x="202" y="32"/>
                  </a:lnTo>
                  <a:lnTo>
                    <a:pt x="208" y="32"/>
                  </a:lnTo>
                  <a:lnTo>
                    <a:pt x="212" y="32"/>
                  </a:lnTo>
                  <a:lnTo>
                    <a:pt x="214" y="34"/>
                  </a:lnTo>
                  <a:lnTo>
                    <a:pt x="218" y="40"/>
                  </a:lnTo>
                  <a:lnTo>
                    <a:pt x="232" y="40"/>
                  </a:lnTo>
                  <a:lnTo>
                    <a:pt x="230" y="3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214" y="20"/>
                  </a:lnTo>
                  <a:lnTo>
                    <a:pt x="208" y="20"/>
                  </a:lnTo>
                  <a:lnTo>
                    <a:pt x="200" y="20"/>
                  </a:lnTo>
                  <a:lnTo>
                    <a:pt x="196" y="22"/>
                  </a:lnTo>
                  <a:lnTo>
                    <a:pt x="190" y="24"/>
                  </a:lnTo>
                  <a:lnTo>
                    <a:pt x="188" y="28"/>
                  </a:lnTo>
                  <a:lnTo>
                    <a:pt x="182" y="38"/>
                  </a:lnTo>
                  <a:lnTo>
                    <a:pt x="180" y="50"/>
                  </a:lnTo>
                  <a:lnTo>
                    <a:pt x="182" y="60"/>
                  </a:lnTo>
                  <a:lnTo>
                    <a:pt x="186" y="68"/>
                  </a:lnTo>
                  <a:lnTo>
                    <a:pt x="190" y="72"/>
                  </a:lnTo>
                  <a:lnTo>
                    <a:pt x="194" y="74"/>
                  </a:lnTo>
                  <a:lnTo>
                    <a:pt x="200" y="76"/>
                  </a:lnTo>
                  <a:lnTo>
                    <a:pt x="206" y="78"/>
                  </a:lnTo>
                  <a:lnTo>
                    <a:pt x="214" y="76"/>
                  </a:lnTo>
                  <a:lnTo>
                    <a:pt x="218" y="74"/>
                  </a:lnTo>
                  <a:lnTo>
                    <a:pt x="224" y="72"/>
                  </a:lnTo>
                  <a:lnTo>
                    <a:pt x="226" y="68"/>
                  </a:lnTo>
                  <a:lnTo>
                    <a:pt x="230" y="62"/>
                  </a:lnTo>
                  <a:lnTo>
                    <a:pt x="232" y="56"/>
                  </a:lnTo>
                  <a:lnTo>
                    <a:pt x="218" y="56"/>
                  </a:lnTo>
                  <a:lnTo>
                    <a:pt x="38" y="60"/>
                  </a:lnTo>
                  <a:lnTo>
                    <a:pt x="292" y="20"/>
                  </a:lnTo>
                  <a:lnTo>
                    <a:pt x="276" y="20"/>
                  </a:lnTo>
                  <a:lnTo>
                    <a:pt x="264" y="62"/>
                  </a:lnTo>
                  <a:lnTo>
                    <a:pt x="252" y="20"/>
                  </a:lnTo>
                  <a:lnTo>
                    <a:pt x="236" y="20"/>
                  </a:lnTo>
                  <a:lnTo>
                    <a:pt x="256" y="78"/>
                  </a:lnTo>
                  <a:lnTo>
                    <a:pt x="256" y="82"/>
                  </a:lnTo>
                  <a:lnTo>
                    <a:pt x="254" y="86"/>
                  </a:lnTo>
                  <a:lnTo>
                    <a:pt x="248" y="86"/>
                  </a:lnTo>
                  <a:lnTo>
                    <a:pt x="244" y="86"/>
                  </a:lnTo>
                  <a:lnTo>
                    <a:pt x="244" y="98"/>
                  </a:lnTo>
                  <a:lnTo>
                    <a:pt x="250" y="98"/>
                  </a:lnTo>
                  <a:lnTo>
                    <a:pt x="258" y="98"/>
                  </a:lnTo>
                  <a:lnTo>
                    <a:pt x="264" y="94"/>
                  </a:lnTo>
                  <a:lnTo>
                    <a:pt x="268" y="88"/>
                  </a:lnTo>
                  <a:lnTo>
                    <a:pt x="272" y="74"/>
                  </a:lnTo>
                  <a:lnTo>
                    <a:pt x="292" y="20"/>
                  </a:lnTo>
                  <a:lnTo>
                    <a:pt x="38" y="60"/>
                  </a:lnTo>
                  <a:lnTo>
                    <a:pt x="316" y="6"/>
                  </a:lnTo>
                  <a:lnTo>
                    <a:pt x="302" y="6"/>
                  </a:lnTo>
                  <a:lnTo>
                    <a:pt x="302" y="20"/>
                  </a:lnTo>
                  <a:lnTo>
                    <a:pt x="294" y="20"/>
                  </a:lnTo>
                  <a:lnTo>
                    <a:pt x="294" y="30"/>
                  </a:lnTo>
                  <a:lnTo>
                    <a:pt x="302" y="30"/>
                  </a:lnTo>
                  <a:lnTo>
                    <a:pt x="302" y="64"/>
                  </a:lnTo>
                  <a:lnTo>
                    <a:pt x="302" y="70"/>
                  </a:lnTo>
                  <a:lnTo>
                    <a:pt x="304" y="74"/>
                  </a:lnTo>
                  <a:lnTo>
                    <a:pt x="308" y="76"/>
                  </a:lnTo>
                  <a:lnTo>
                    <a:pt x="316" y="76"/>
                  </a:lnTo>
                  <a:lnTo>
                    <a:pt x="318" y="76"/>
                  </a:lnTo>
                  <a:lnTo>
                    <a:pt x="326" y="76"/>
                  </a:lnTo>
                  <a:lnTo>
                    <a:pt x="326" y="66"/>
                  </a:lnTo>
                  <a:lnTo>
                    <a:pt x="322" y="66"/>
                  </a:lnTo>
                  <a:lnTo>
                    <a:pt x="316" y="64"/>
                  </a:lnTo>
                  <a:lnTo>
                    <a:pt x="316" y="62"/>
                  </a:lnTo>
                  <a:lnTo>
                    <a:pt x="316" y="30"/>
                  </a:lnTo>
                  <a:lnTo>
                    <a:pt x="326" y="30"/>
                  </a:lnTo>
                  <a:lnTo>
                    <a:pt x="326" y="20"/>
                  </a:lnTo>
                  <a:lnTo>
                    <a:pt x="316" y="20"/>
                  </a:lnTo>
                  <a:lnTo>
                    <a:pt x="316" y="6"/>
                  </a:lnTo>
                  <a:lnTo>
                    <a:pt x="38" y="60"/>
                  </a:lnTo>
                  <a:lnTo>
                    <a:pt x="388" y="48"/>
                  </a:lnTo>
                  <a:lnTo>
                    <a:pt x="388" y="42"/>
                  </a:lnTo>
                  <a:lnTo>
                    <a:pt x="386" y="36"/>
                  </a:lnTo>
                  <a:lnTo>
                    <a:pt x="382" y="30"/>
                  </a:lnTo>
                  <a:lnTo>
                    <a:pt x="380" y="26"/>
                  </a:lnTo>
                  <a:lnTo>
                    <a:pt x="370" y="20"/>
                  </a:lnTo>
                  <a:lnTo>
                    <a:pt x="360" y="20"/>
                  </a:lnTo>
                  <a:lnTo>
                    <a:pt x="348" y="20"/>
                  </a:lnTo>
                  <a:lnTo>
                    <a:pt x="340" y="26"/>
                  </a:lnTo>
                  <a:lnTo>
                    <a:pt x="336" y="30"/>
                  </a:lnTo>
                  <a:lnTo>
                    <a:pt x="334" y="36"/>
                  </a:lnTo>
                  <a:lnTo>
                    <a:pt x="332" y="42"/>
                  </a:lnTo>
                  <a:lnTo>
                    <a:pt x="332" y="48"/>
                  </a:lnTo>
                  <a:lnTo>
                    <a:pt x="332" y="56"/>
                  </a:lnTo>
                  <a:lnTo>
                    <a:pt x="334" y="62"/>
                  </a:lnTo>
                  <a:lnTo>
                    <a:pt x="336" y="66"/>
                  </a:lnTo>
                  <a:lnTo>
                    <a:pt x="340" y="70"/>
                  </a:lnTo>
                  <a:lnTo>
                    <a:pt x="348" y="76"/>
                  </a:lnTo>
                  <a:lnTo>
                    <a:pt x="360" y="78"/>
                  </a:lnTo>
                  <a:lnTo>
                    <a:pt x="370" y="76"/>
                  </a:lnTo>
                  <a:lnTo>
                    <a:pt x="380" y="70"/>
                  </a:lnTo>
                  <a:lnTo>
                    <a:pt x="382" y="66"/>
                  </a:lnTo>
                  <a:lnTo>
                    <a:pt x="386" y="62"/>
                  </a:lnTo>
                  <a:lnTo>
                    <a:pt x="388" y="56"/>
                  </a:lnTo>
                  <a:lnTo>
                    <a:pt x="388" y="48"/>
                  </a:lnTo>
                  <a:lnTo>
                    <a:pt x="38" y="60"/>
                  </a:lnTo>
                  <a:lnTo>
                    <a:pt x="372" y="48"/>
                  </a:lnTo>
                  <a:lnTo>
                    <a:pt x="372" y="54"/>
                  </a:lnTo>
                  <a:lnTo>
                    <a:pt x="370" y="60"/>
                  </a:lnTo>
                  <a:lnTo>
                    <a:pt x="366" y="64"/>
                  </a:lnTo>
                  <a:lnTo>
                    <a:pt x="360" y="66"/>
                  </a:lnTo>
                  <a:lnTo>
                    <a:pt x="352" y="64"/>
                  </a:lnTo>
                  <a:lnTo>
                    <a:pt x="348" y="60"/>
                  </a:lnTo>
                  <a:lnTo>
                    <a:pt x="346" y="54"/>
                  </a:lnTo>
                  <a:lnTo>
                    <a:pt x="346" y="48"/>
                  </a:lnTo>
                  <a:lnTo>
                    <a:pt x="346" y="42"/>
                  </a:lnTo>
                  <a:lnTo>
                    <a:pt x="348" y="38"/>
                  </a:lnTo>
                  <a:lnTo>
                    <a:pt x="352" y="34"/>
                  </a:lnTo>
                  <a:lnTo>
                    <a:pt x="360" y="32"/>
                  </a:lnTo>
                  <a:lnTo>
                    <a:pt x="366" y="34"/>
                  </a:lnTo>
                  <a:lnTo>
                    <a:pt x="370" y="38"/>
                  </a:lnTo>
                  <a:lnTo>
                    <a:pt x="372" y="42"/>
                  </a:lnTo>
                  <a:lnTo>
                    <a:pt x="372" y="48"/>
                  </a:lnTo>
                  <a:lnTo>
                    <a:pt x="38" y="60"/>
                  </a:lnTo>
                  <a:lnTo>
                    <a:pt x="445" y="38"/>
                  </a:lnTo>
                  <a:lnTo>
                    <a:pt x="443" y="32"/>
                  </a:lnTo>
                  <a:lnTo>
                    <a:pt x="441" y="28"/>
                  </a:lnTo>
                  <a:lnTo>
                    <a:pt x="435" y="22"/>
                  </a:lnTo>
                  <a:lnTo>
                    <a:pt x="427" y="20"/>
                  </a:lnTo>
                  <a:lnTo>
                    <a:pt x="418" y="20"/>
                  </a:lnTo>
                  <a:lnTo>
                    <a:pt x="408" y="20"/>
                  </a:lnTo>
                  <a:lnTo>
                    <a:pt x="402" y="26"/>
                  </a:lnTo>
                  <a:lnTo>
                    <a:pt x="398" y="32"/>
                  </a:lnTo>
                  <a:lnTo>
                    <a:pt x="396" y="38"/>
                  </a:lnTo>
                  <a:lnTo>
                    <a:pt x="398" y="44"/>
                  </a:lnTo>
                  <a:lnTo>
                    <a:pt x="402" y="48"/>
                  </a:lnTo>
                  <a:lnTo>
                    <a:pt x="408" y="52"/>
                  </a:lnTo>
                  <a:lnTo>
                    <a:pt x="414" y="54"/>
                  </a:lnTo>
                  <a:lnTo>
                    <a:pt x="427" y="56"/>
                  </a:lnTo>
                  <a:lnTo>
                    <a:pt x="431" y="58"/>
                  </a:lnTo>
                  <a:lnTo>
                    <a:pt x="431" y="60"/>
                  </a:lnTo>
                  <a:lnTo>
                    <a:pt x="429" y="64"/>
                  </a:lnTo>
                  <a:lnTo>
                    <a:pt x="427" y="66"/>
                  </a:lnTo>
                  <a:lnTo>
                    <a:pt x="422" y="66"/>
                  </a:lnTo>
                  <a:lnTo>
                    <a:pt x="416" y="66"/>
                  </a:lnTo>
                  <a:lnTo>
                    <a:pt x="412" y="64"/>
                  </a:lnTo>
                  <a:lnTo>
                    <a:pt x="410" y="62"/>
                  </a:lnTo>
                  <a:lnTo>
                    <a:pt x="410" y="58"/>
                  </a:lnTo>
                  <a:lnTo>
                    <a:pt x="394" y="58"/>
                  </a:lnTo>
                  <a:lnTo>
                    <a:pt x="396" y="64"/>
                  </a:lnTo>
                  <a:lnTo>
                    <a:pt x="396" y="68"/>
                  </a:lnTo>
                  <a:lnTo>
                    <a:pt x="404" y="74"/>
                  </a:lnTo>
                  <a:lnTo>
                    <a:pt x="412" y="76"/>
                  </a:lnTo>
                  <a:lnTo>
                    <a:pt x="420" y="78"/>
                  </a:lnTo>
                  <a:lnTo>
                    <a:pt x="429" y="76"/>
                  </a:lnTo>
                  <a:lnTo>
                    <a:pt x="437" y="74"/>
                  </a:lnTo>
                  <a:lnTo>
                    <a:pt x="443" y="68"/>
                  </a:lnTo>
                  <a:lnTo>
                    <a:pt x="445" y="64"/>
                  </a:lnTo>
                  <a:lnTo>
                    <a:pt x="447" y="58"/>
                  </a:lnTo>
                  <a:lnTo>
                    <a:pt x="445" y="52"/>
                  </a:lnTo>
                  <a:lnTo>
                    <a:pt x="441" y="48"/>
                  </a:lnTo>
                  <a:lnTo>
                    <a:pt x="435" y="44"/>
                  </a:lnTo>
                  <a:lnTo>
                    <a:pt x="429" y="42"/>
                  </a:lnTo>
                  <a:lnTo>
                    <a:pt x="416" y="40"/>
                  </a:lnTo>
                  <a:lnTo>
                    <a:pt x="412" y="38"/>
                  </a:lnTo>
                  <a:lnTo>
                    <a:pt x="410" y="36"/>
                  </a:lnTo>
                  <a:lnTo>
                    <a:pt x="412" y="32"/>
                  </a:lnTo>
                  <a:lnTo>
                    <a:pt x="414" y="30"/>
                  </a:lnTo>
                  <a:lnTo>
                    <a:pt x="420" y="30"/>
                  </a:lnTo>
                  <a:lnTo>
                    <a:pt x="425" y="30"/>
                  </a:lnTo>
                  <a:lnTo>
                    <a:pt x="429" y="32"/>
                  </a:lnTo>
                  <a:lnTo>
                    <a:pt x="431" y="38"/>
                  </a:lnTo>
                  <a:lnTo>
                    <a:pt x="445" y="38"/>
                  </a:lnTo>
                  <a:lnTo>
                    <a:pt x="38" y="60"/>
                  </a:lnTo>
                  <a:lnTo>
                    <a:pt x="457" y="20"/>
                  </a:lnTo>
                  <a:lnTo>
                    <a:pt x="457" y="76"/>
                  </a:lnTo>
                  <a:lnTo>
                    <a:pt x="471" y="76"/>
                  </a:lnTo>
                  <a:lnTo>
                    <a:pt x="471" y="20"/>
                  </a:lnTo>
                  <a:lnTo>
                    <a:pt x="457" y="20"/>
                  </a:lnTo>
                  <a:lnTo>
                    <a:pt x="38" y="60"/>
                  </a:lnTo>
                  <a:lnTo>
                    <a:pt x="471" y="0"/>
                  </a:lnTo>
                  <a:lnTo>
                    <a:pt x="457" y="0"/>
                  </a:lnTo>
                  <a:lnTo>
                    <a:pt x="457" y="14"/>
                  </a:lnTo>
                  <a:lnTo>
                    <a:pt x="471" y="14"/>
                  </a:lnTo>
                  <a:lnTo>
                    <a:pt x="471" y="0"/>
                  </a:lnTo>
                  <a:lnTo>
                    <a:pt x="38" y="60"/>
                  </a:lnTo>
                  <a:lnTo>
                    <a:pt x="531" y="38"/>
                  </a:lnTo>
                  <a:lnTo>
                    <a:pt x="531" y="32"/>
                  </a:lnTo>
                  <a:lnTo>
                    <a:pt x="529" y="28"/>
                  </a:lnTo>
                  <a:lnTo>
                    <a:pt x="523" y="22"/>
                  </a:lnTo>
                  <a:lnTo>
                    <a:pt x="515" y="20"/>
                  </a:lnTo>
                  <a:lnTo>
                    <a:pt x="507" y="20"/>
                  </a:lnTo>
                  <a:lnTo>
                    <a:pt x="495" y="20"/>
                  </a:lnTo>
                  <a:lnTo>
                    <a:pt x="489" y="26"/>
                  </a:lnTo>
                  <a:lnTo>
                    <a:pt x="485" y="32"/>
                  </a:lnTo>
                  <a:lnTo>
                    <a:pt x="485" y="38"/>
                  </a:lnTo>
                  <a:lnTo>
                    <a:pt x="485" y="44"/>
                  </a:lnTo>
                  <a:lnTo>
                    <a:pt x="489" y="48"/>
                  </a:lnTo>
                  <a:lnTo>
                    <a:pt x="495" y="52"/>
                  </a:lnTo>
                  <a:lnTo>
                    <a:pt x="501" y="54"/>
                  </a:lnTo>
                  <a:lnTo>
                    <a:pt x="513" y="56"/>
                  </a:lnTo>
                  <a:lnTo>
                    <a:pt x="517" y="58"/>
                  </a:lnTo>
                  <a:lnTo>
                    <a:pt x="519" y="60"/>
                  </a:lnTo>
                  <a:lnTo>
                    <a:pt x="517" y="64"/>
                  </a:lnTo>
                  <a:lnTo>
                    <a:pt x="513" y="66"/>
                  </a:lnTo>
                  <a:lnTo>
                    <a:pt x="509" y="66"/>
                  </a:lnTo>
                  <a:lnTo>
                    <a:pt x="503" y="66"/>
                  </a:lnTo>
                  <a:lnTo>
                    <a:pt x="499" y="64"/>
                  </a:lnTo>
                  <a:lnTo>
                    <a:pt x="497" y="62"/>
                  </a:lnTo>
                  <a:lnTo>
                    <a:pt x="497" y="58"/>
                  </a:lnTo>
                  <a:lnTo>
                    <a:pt x="483" y="58"/>
                  </a:lnTo>
                  <a:lnTo>
                    <a:pt x="483" y="64"/>
                  </a:lnTo>
                  <a:lnTo>
                    <a:pt x="485" y="68"/>
                  </a:lnTo>
                  <a:lnTo>
                    <a:pt x="491" y="74"/>
                  </a:lnTo>
                  <a:lnTo>
                    <a:pt x="499" y="76"/>
                  </a:lnTo>
                  <a:lnTo>
                    <a:pt x="509" y="78"/>
                  </a:lnTo>
                  <a:lnTo>
                    <a:pt x="517" y="76"/>
                  </a:lnTo>
                  <a:lnTo>
                    <a:pt x="525" y="74"/>
                  </a:lnTo>
                  <a:lnTo>
                    <a:pt x="531" y="68"/>
                  </a:lnTo>
                  <a:lnTo>
                    <a:pt x="533" y="64"/>
                  </a:lnTo>
                  <a:lnTo>
                    <a:pt x="533" y="58"/>
                  </a:lnTo>
                  <a:lnTo>
                    <a:pt x="531" y="52"/>
                  </a:lnTo>
                  <a:lnTo>
                    <a:pt x="527" y="48"/>
                  </a:lnTo>
                  <a:lnTo>
                    <a:pt x="523" y="44"/>
                  </a:lnTo>
                  <a:lnTo>
                    <a:pt x="515" y="42"/>
                  </a:lnTo>
                  <a:lnTo>
                    <a:pt x="503" y="40"/>
                  </a:lnTo>
                  <a:lnTo>
                    <a:pt x="499" y="38"/>
                  </a:lnTo>
                  <a:lnTo>
                    <a:pt x="499" y="36"/>
                  </a:lnTo>
                  <a:lnTo>
                    <a:pt x="499" y="32"/>
                  </a:lnTo>
                  <a:lnTo>
                    <a:pt x="503" y="30"/>
                  </a:lnTo>
                  <a:lnTo>
                    <a:pt x="507" y="30"/>
                  </a:lnTo>
                  <a:lnTo>
                    <a:pt x="513" y="30"/>
                  </a:lnTo>
                  <a:lnTo>
                    <a:pt x="515" y="32"/>
                  </a:lnTo>
                  <a:lnTo>
                    <a:pt x="517" y="38"/>
                  </a:lnTo>
                  <a:lnTo>
                    <a:pt x="531" y="38"/>
                  </a:lnTo>
                  <a:lnTo>
                    <a:pt x="38" y="60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0" name="Freeform 340"/>
            <p:cNvSpPr>
              <a:spLocks/>
            </p:cNvSpPr>
            <p:nvPr/>
          </p:nvSpPr>
          <p:spPr bwMode="auto">
            <a:xfrm>
              <a:off x="2455" y="3466"/>
              <a:ext cx="54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4"/>
                </a:cxn>
                <a:cxn ang="0">
                  <a:pos x="28" y="46"/>
                </a:cxn>
                <a:cxn ang="0">
                  <a:pos x="22" y="44"/>
                </a:cxn>
                <a:cxn ang="0">
                  <a:pos x="18" y="40"/>
                </a:cxn>
                <a:cxn ang="0">
                  <a:pos x="16" y="36"/>
                </a:cxn>
                <a:cxn ang="0">
                  <a:pos x="16" y="32"/>
                </a:cxn>
                <a:cxn ang="0">
                  <a:pos x="54" y="32"/>
                </a:cxn>
                <a:cxn ang="0">
                  <a:pos x="54" y="30"/>
                </a:cxn>
                <a:cxn ang="0">
                  <a:pos x="52" y="22"/>
                </a:cxn>
                <a:cxn ang="0">
                  <a:pos x="50" y="14"/>
                </a:cxn>
                <a:cxn ang="0">
                  <a:pos x="48" y="8"/>
                </a:cxn>
                <a:cxn ang="0">
                  <a:pos x="44" y="4"/>
                </a:cxn>
                <a:cxn ang="0">
                  <a:pos x="36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6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4" h="58">
                  <a:moveTo>
                    <a:pt x="38" y="40"/>
                  </a:moveTo>
                  <a:lnTo>
                    <a:pt x="34" y="44"/>
                  </a:lnTo>
                  <a:lnTo>
                    <a:pt x="28" y="46"/>
                  </a:lnTo>
                  <a:lnTo>
                    <a:pt x="22" y="44"/>
                  </a:lnTo>
                  <a:lnTo>
                    <a:pt x="18" y="40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2" y="22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6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1" name="Freeform 341"/>
            <p:cNvSpPr>
              <a:spLocks/>
            </p:cNvSpPr>
            <p:nvPr/>
          </p:nvSpPr>
          <p:spPr bwMode="auto">
            <a:xfrm>
              <a:off x="2471" y="3478"/>
              <a:ext cx="22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0"/>
                </a:cxn>
                <a:cxn ang="0">
                  <a:pos x="0" y="10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0" y="1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2" name="Freeform 342"/>
            <p:cNvSpPr>
              <a:spLocks/>
            </p:cNvSpPr>
            <p:nvPr/>
          </p:nvSpPr>
          <p:spPr bwMode="auto">
            <a:xfrm>
              <a:off x="2513" y="3466"/>
              <a:ext cx="54" cy="56"/>
            </a:xfrm>
            <a:custGeom>
              <a:avLst/>
              <a:gdLst/>
              <a:ahLst/>
              <a:cxnLst>
                <a:cxn ang="0">
                  <a:pos x="36" y="28"/>
                </a:cxn>
                <a:cxn ang="0">
                  <a:pos x="54" y="0"/>
                </a:cxn>
                <a:cxn ang="0">
                  <a:pos x="36" y="0"/>
                </a:cxn>
                <a:cxn ang="0">
                  <a:pos x="28" y="16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18" y="28"/>
                </a:cxn>
                <a:cxn ang="0">
                  <a:pos x="0" y="56"/>
                </a:cxn>
                <a:cxn ang="0">
                  <a:pos x="18" y="56"/>
                </a:cxn>
                <a:cxn ang="0">
                  <a:pos x="26" y="40"/>
                </a:cxn>
                <a:cxn ang="0">
                  <a:pos x="36" y="56"/>
                </a:cxn>
                <a:cxn ang="0">
                  <a:pos x="54" y="56"/>
                </a:cxn>
                <a:cxn ang="0">
                  <a:pos x="36" y="28"/>
                </a:cxn>
              </a:cxnLst>
              <a:rect l="0" t="0" r="r" b="b"/>
              <a:pathLst>
                <a:path w="54" h="56">
                  <a:moveTo>
                    <a:pt x="36" y="28"/>
                  </a:moveTo>
                  <a:lnTo>
                    <a:pt x="54" y="0"/>
                  </a:lnTo>
                  <a:lnTo>
                    <a:pt x="36" y="0"/>
                  </a:lnTo>
                  <a:lnTo>
                    <a:pt x="28" y="16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28"/>
                  </a:lnTo>
                  <a:lnTo>
                    <a:pt x="0" y="56"/>
                  </a:lnTo>
                  <a:lnTo>
                    <a:pt x="18" y="56"/>
                  </a:lnTo>
                  <a:lnTo>
                    <a:pt x="26" y="40"/>
                  </a:lnTo>
                  <a:lnTo>
                    <a:pt x="36" y="56"/>
                  </a:lnTo>
                  <a:lnTo>
                    <a:pt x="54" y="56"/>
                  </a:lnTo>
                  <a:lnTo>
                    <a:pt x="3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3" name="Freeform 343"/>
            <p:cNvSpPr>
              <a:spLocks/>
            </p:cNvSpPr>
            <p:nvPr/>
          </p:nvSpPr>
          <p:spPr bwMode="auto">
            <a:xfrm>
              <a:off x="2581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8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4" name="Freeform 344"/>
            <p:cNvSpPr>
              <a:spLocks/>
            </p:cNvSpPr>
            <p:nvPr/>
          </p:nvSpPr>
          <p:spPr bwMode="auto">
            <a:xfrm>
              <a:off x="2595" y="3478"/>
              <a:ext cx="28" cy="34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8" y="16"/>
                </a:cxn>
              </a:cxnLst>
              <a:rect l="0" t="0" r="r" b="b"/>
              <a:pathLst>
                <a:path w="28" h="34">
                  <a:moveTo>
                    <a:pt x="28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8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5" name="Freeform 345"/>
            <p:cNvSpPr>
              <a:spLocks/>
            </p:cNvSpPr>
            <p:nvPr/>
          </p:nvSpPr>
          <p:spPr bwMode="auto">
            <a:xfrm>
              <a:off x="2643" y="346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4"/>
                </a:cxn>
                <a:cxn ang="0">
                  <a:pos x="28" y="46"/>
                </a:cxn>
                <a:cxn ang="0">
                  <a:pos x="24" y="44"/>
                </a:cxn>
                <a:cxn ang="0">
                  <a:pos x="20" y="44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6"/>
                </a:cxn>
                <a:cxn ang="0">
                  <a:pos x="22" y="12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4"/>
                </a:cxn>
                <a:cxn ang="0">
                  <a:pos x="38" y="20"/>
                </a:cxn>
                <a:cxn ang="0">
                  <a:pos x="52" y="20"/>
                </a:cxn>
                <a:cxn ang="0">
                  <a:pos x="50" y="14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4"/>
                </a:cxn>
                <a:cxn ang="0">
                  <a:pos x="20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38" y="54"/>
                </a:cxn>
                <a:cxn ang="0">
                  <a:pos x="44" y="52"/>
                </a:cxn>
                <a:cxn ang="0">
                  <a:pos x="46" y="48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4"/>
                  </a:lnTo>
                  <a:lnTo>
                    <a:pt x="28" y="46"/>
                  </a:lnTo>
                  <a:lnTo>
                    <a:pt x="24" y="44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16" y="32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2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8" y="20"/>
                  </a:lnTo>
                  <a:lnTo>
                    <a:pt x="52" y="20"/>
                  </a:lnTo>
                  <a:lnTo>
                    <a:pt x="50" y="14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4"/>
                  </a:lnTo>
                  <a:lnTo>
                    <a:pt x="20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6" name="Freeform 346"/>
            <p:cNvSpPr>
              <a:spLocks/>
            </p:cNvSpPr>
            <p:nvPr/>
          </p:nvSpPr>
          <p:spPr bwMode="auto">
            <a:xfrm>
              <a:off x="2709" y="3466"/>
              <a:ext cx="56" cy="7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0" y="0"/>
                </a:cxn>
                <a:cxn ang="0">
                  <a:pos x="28" y="42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20" y="62"/>
                </a:cxn>
                <a:cxn ang="0">
                  <a:pos x="18" y="66"/>
                </a:cxn>
                <a:cxn ang="0">
                  <a:pos x="12" y="66"/>
                </a:cxn>
                <a:cxn ang="0">
                  <a:pos x="8" y="66"/>
                </a:cxn>
                <a:cxn ang="0">
                  <a:pos x="8" y="78"/>
                </a:cxn>
                <a:cxn ang="0">
                  <a:pos x="14" y="78"/>
                </a:cxn>
                <a:cxn ang="0">
                  <a:pos x="22" y="78"/>
                </a:cxn>
                <a:cxn ang="0">
                  <a:pos x="28" y="74"/>
                </a:cxn>
                <a:cxn ang="0">
                  <a:pos x="32" y="68"/>
                </a:cxn>
                <a:cxn ang="0">
                  <a:pos x="36" y="54"/>
                </a:cxn>
                <a:cxn ang="0">
                  <a:pos x="56" y="0"/>
                </a:cxn>
              </a:cxnLst>
              <a:rect l="0" t="0" r="r" b="b"/>
              <a:pathLst>
                <a:path w="56" h="78">
                  <a:moveTo>
                    <a:pt x="56" y="0"/>
                  </a:moveTo>
                  <a:lnTo>
                    <a:pt x="40" y="0"/>
                  </a:lnTo>
                  <a:lnTo>
                    <a:pt x="28" y="4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20" y="62"/>
                  </a:lnTo>
                  <a:lnTo>
                    <a:pt x="18" y="66"/>
                  </a:lnTo>
                  <a:lnTo>
                    <a:pt x="12" y="66"/>
                  </a:lnTo>
                  <a:lnTo>
                    <a:pt x="8" y="66"/>
                  </a:lnTo>
                  <a:lnTo>
                    <a:pt x="8" y="78"/>
                  </a:lnTo>
                  <a:lnTo>
                    <a:pt x="14" y="78"/>
                  </a:lnTo>
                  <a:lnTo>
                    <a:pt x="22" y="78"/>
                  </a:lnTo>
                  <a:lnTo>
                    <a:pt x="28" y="74"/>
                  </a:lnTo>
                  <a:lnTo>
                    <a:pt x="32" y="68"/>
                  </a:lnTo>
                  <a:lnTo>
                    <a:pt x="36" y="54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7" name="Freeform 347"/>
            <p:cNvSpPr>
              <a:spLocks/>
            </p:cNvSpPr>
            <p:nvPr/>
          </p:nvSpPr>
          <p:spPr bwMode="auto">
            <a:xfrm>
              <a:off x="2767" y="3452"/>
              <a:ext cx="32" cy="7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4"/>
                </a:cxn>
                <a:cxn ang="0">
                  <a:pos x="0" y="14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58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4" y="70"/>
                </a:cxn>
                <a:cxn ang="0">
                  <a:pos x="22" y="70"/>
                </a:cxn>
                <a:cxn ang="0">
                  <a:pos x="24" y="70"/>
                </a:cxn>
                <a:cxn ang="0">
                  <a:pos x="32" y="70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2" y="58"/>
                </a:cxn>
                <a:cxn ang="0">
                  <a:pos x="22" y="56"/>
                </a:cxn>
                <a:cxn ang="0">
                  <a:pos x="22" y="24"/>
                </a:cxn>
                <a:cxn ang="0">
                  <a:pos x="32" y="24"/>
                </a:cxn>
                <a:cxn ang="0">
                  <a:pos x="32" y="14"/>
                </a:cxn>
                <a:cxn ang="0">
                  <a:pos x="22" y="14"/>
                </a:cxn>
                <a:cxn ang="0">
                  <a:pos x="22" y="0"/>
                </a:cxn>
              </a:cxnLst>
              <a:rect l="0" t="0" r="r" b="b"/>
              <a:pathLst>
                <a:path w="32" h="70">
                  <a:moveTo>
                    <a:pt x="22" y="0"/>
                  </a:moveTo>
                  <a:lnTo>
                    <a:pt x="8" y="0"/>
                  </a:lnTo>
                  <a:lnTo>
                    <a:pt x="8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58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22" y="70"/>
                  </a:lnTo>
                  <a:lnTo>
                    <a:pt x="24" y="70"/>
                  </a:lnTo>
                  <a:lnTo>
                    <a:pt x="32" y="70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24"/>
                  </a:lnTo>
                  <a:lnTo>
                    <a:pt x="32" y="24"/>
                  </a:lnTo>
                  <a:lnTo>
                    <a:pt x="32" y="14"/>
                  </a:lnTo>
                  <a:lnTo>
                    <a:pt x="22" y="14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8" name="Freeform 348"/>
            <p:cNvSpPr>
              <a:spLocks/>
            </p:cNvSpPr>
            <p:nvPr/>
          </p:nvSpPr>
          <p:spPr bwMode="auto">
            <a:xfrm>
              <a:off x="2805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6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6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09" name="Freeform 349"/>
            <p:cNvSpPr>
              <a:spLocks/>
            </p:cNvSpPr>
            <p:nvPr/>
          </p:nvSpPr>
          <p:spPr bwMode="auto">
            <a:xfrm>
              <a:off x="2819" y="3478"/>
              <a:ext cx="26" cy="34"/>
            </a:xfrm>
            <a:custGeom>
              <a:avLst/>
              <a:gdLst/>
              <a:ahLst/>
              <a:cxnLst>
                <a:cxn ang="0">
                  <a:pos x="26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6" y="16"/>
                </a:cxn>
              </a:cxnLst>
              <a:rect l="0" t="0" r="r" b="b"/>
              <a:pathLst>
                <a:path w="26" h="34">
                  <a:moveTo>
                    <a:pt x="26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6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0" name="Freeform 350"/>
            <p:cNvSpPr>
              <a:spLocks/>
            </p:cNvSpPr>
            <p:nvPr/>
          </p:nvSpPr>
          <p:spPr bwMode="auto">
            <a:xfrm>
              <a:off x="2867" y="3466"/>
              <a:ext cx="53" cy="58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2"/>
                </a:cxn>
                <a:cxn ang="0">
                  <a:pos x="47" y="8"/>
                </a:cxn>
                <a:cxn ang="0">
                  <a:pos x="41" y="2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8" y="28"/>
                </a:cxn>
                <a:cxn ang="0">
                  <a:pos x="14" y="32"/>
                </a:cxn>
                <a:cxn ang="0">
                  <a:pos x="20" y="34"/>
                </a:cxn>
                <a:cxn ang="0">
                  <a:pos x="33" y="36"/>
                </a:cxn>
                <a:cxn ang="0">
                  <a:pos x="37" y="38"/>
                </a:cxn>
                <a:cxn ang="0">
                  <a:pos x="37" y="40"/>
                </a:cxn>
                <a:cxn ang="0">
                  <a:pos x="35" y="44"/>
                </a:cxn>
                <a:cxn ang="0">
                  <a:pos x="33" y="46"/>
                </a:cxn>
                <a:cxn ang="0">
                  <a:pos x="28" y="46"/>
                </a:cxn>
                <a:cxn ang="0">
                  <a:pos x="22" y="46"/>
                </a:cxn>
                <a:cxn ang="0">
                  <a:pos x="18" y="44"/>
                </a:cxn>
                <a:cxn ang="0">
                  <a:pos x="16" y="42"/>
                </a:cxn>
                <a:cxn ang="0">
                  <a:pos x="16" y="38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2" y="48"/>
                </a:cxn>
                <a:cxn ang="0">
                  <a:pos x="10" y="54"/>
                </a:cxn>
                <a:cxn ang="0">
                  <a:pos x="18" y="56"/>
                </a:cxn>
                <a:cxn ang="0">
                  <a:pos x="26" y="58"/>
                </a:cxn>
                <a:cxn ang="0">
                  <a:pos x="35" y="56"/>
                </a:cxn>
                <a:cxn ang="0">
                  <a:pos x="43" y="54"/>
                </a:cxn>
                <a:cxn ang="0">
                  <a:pos x="49" y="48"/>
                </a:cxn>
                <a:cxn ang="0">
                  <a:pos x="51" y="44"/>
                </a:cxn>
                <a:cxn ang="0">
                  <a:pos x="53" y="38"/>
                </a:cxn>
                <a:cxn ang="0">
                  <a:pos x="51" y="32"/>
                </a:cxn>
                <a:cxn ang="0">
                  <a:pos x="47" y="28"/>
                </a:cxn>
                <a:cxn ang="0">
                  <a:pos x="41" y="24"/>
                </a:cxn>
                <a:cxn ang="0">
                  <a:pos x="35" y="22"/>
                </a:cxn>
                <a:cxn ang="0">
                  <a:pos x="22" y="20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6" y="10"/>
                </a:cxn>
                <a:cxn ang="0">
                  <a:pos x="31" y="10"/>
                </a:cxn>
                <a:cxn ang="0">
                  <a:pos x="35" y="12"/>
                </a:cxn>
                <a:cxn ang="0">
                  <a:pos x="37" y="18"/>
                </a:cxn>
                <a:cxn ang="0">
                  <a:pos x="51" y="18"/>
                </a:cxn>
              </a:cxnLst>
              <a:rect l="0" t="0" r="r" b="b"/>
              <a:pathLst>
                <a:path w="53" h="58">
                  <a:moveTo>
                    <a:pt x="51" y="18"/>
                  </a:moveTo>
                  <a:lnTo>
                    <a:pt x="49" y="12"/>
                  </a:lnTo>
                  <a:lnTo>
                    <a:pt x="47" y="8"/>
                  </a:lnTo>
                  <a:lnTo>
                    <a:pt x="41" y="2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8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32"/>
                  </a:lnTo>
                  <a:lnTo>
                    <a:pt x="20" y="34"/>
                  </a:lnTo>
                  <a:lnTo>
                    <a:pt x="33" y="36"/>
                  </a:lnTo>
                  <a:lnTo>
                    <a:pt x="37" y="38"/>
                  </a:lnTo>
                  <a:lnTo>
                    <a:pt x="37" y="40"/>
                  </a:lnTo>
                  <a:lnTo>
                    <a:pt x="35" y="44"/>
                  </a:lnTo>
                  <a:lnTo>
                    <a:pt x="33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4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2" y="48"/>
                  </a:lnTo>
                  <a:lnTo>
                    <a:pt x="10" y="54"/>
                  </a:lnTo>
                  <a:lnTo>
                    <a:pt x="18" y="56"/>
                  </a:lnTo>
                  <a:lnTo>
                    <a:pt x="26" y="58"/>
                  </a:lnTo>
                  <a:lnTo>
                    <a:pt x="35" y="56"/>
                  </a:lnTo>
                  <a:lnTo>
                    <a:pt x="43" y="54"/>
                  </a:lnTo>
                  <a:lnTo>
                    <a:pt x="49" y="48"/>
                  </a:lnTo>
                  <a:lnTo>
                    <a:pt x="51" y="44"/>
                  </a:lnTo>
                  <a:lnTo>
                    <a:pt x="53" y="38"/>
                  </a:lnTo>
                  <a:lnTo>
                    <a:pt x="51" y="32"/>
                  </a:lnTo>
                  <a:lnTo>
                    <a:pt x="47" y="28"/>
                  </a:lnTo>
                  <a:lnTo>
                    <a:pt x="41" y="24"/>
                  </a:lnTo>
                  <a:lnTo>
                    <a:pt x="35" y="22"/>
                  </a:lnTo>
                  <a:lnTo>
                    <a:pt x="22" y="20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5" y="12"/>
                  </a:lnTo>
                  <a:lnTo>
                    <a:pt x="37" y="18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1" name="Rectangle 351"/>
            <p:cNvSpPr>
              <a:spLocks noChangeArrowheads="1"/>
            </p:cNvSpPr>
            <p:nvPr/>
          </p:nvSpPr>
          <p:spPr bwMode="auto">
            <a:xfrm>
              <a:off x="2930" y="3466"/>
              <a:ext cx="14" cy="56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2" name="Rectangle 352"/>
            <p:cNvSpPr>
              <a:spLocks noChangeArrowheads="1"/>
            </p:cNvSpPr>
            <p:nvPr/>
          </p:nvSpPr>
          <p:spPr bwMode="auto">
            <a:xfrm>
              <a:off x="2930" y="3446"/>
              <a:ext cx="14" cy="1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3" name="Freeform 353"/>
            <p:cNvSpPr>
              <a:spLocks/>
            </p:cNvSpPr>
            <p:nvPr/>
          </p:nvSpPr>
          <p:spPr bwMode="auto">
            <a:xfrm>
              <a:off x="2956" y="3466"/>
              <a:ext cx="50" cy="58"/>
            </a:xfrm>
            <a:custGeom>
              <a:avLst/>
              <a:gdLst/>
              <a:ahLst/>
              <a:cxnLst>
                <a:cxn ang="0">
                  <a:pos x="48" y="18"/>
                </a:cxn>
                <a:cxn ang="0">
                  <a:pos x="48" y="12"/>
                </a:cxn>
                <a:cxn ang="0">
                  <a:pos x="46" y="8"/>
                </a:cxn>
                <a:cxn ang="0">
                  <a:pos x="40" y="2"/>
                </a:cxn>
                <a:cxn ang="0">
                  <a:pos x="32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2" y="24"/>
                </a:cxn>
                <a:cxn ang="0">
                  <a:pos x="6" y="28"/>
                </a:cxn>
                <a:cxn ang="0">
                  <a:pos x="12" y="32"/>
                </a:cxn>
                <a:cxn ang="0">
                  <a:pos x="18" y="34"/>
                </a:cxn>
                <a:cxn ang="0">
                  <a:pos x="30" y="36"/>
                </a:cxn>
                <a:cxn ang="0">
                  <a:pos x="34" y="38"/>
                </a:cxn>
                <a:cxn ang="0">
                  <a:pos x="36" y="40"/>
                </a:cxn>
                <a:cxn ang="0">
                  <a:pos x="34" y="44"/>
                </a:cxn>
                <a:cxn ang="0">
                  <a:pos x="30" y="46"/>
                </a:cxn>
                <a:cxn ang="0">
                  <a:pos x="26" y="46"/>
                </a:cxn>
                <a:cxn ang="0">
                  <a:pos x="20" y="46"/>
                </a:cxn>
                <a:cxn ang="0">
                  <a:pos x="16" y="44"/>
                </a:cxn>
                <a:cxn ang="0">
                  <a:pos x="14" y="42"/>
                </a:cxn>
                <a:cxn ang="0">
                  <a:pos x="14" y="38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8" y="54"/>
                </a:cxn>
                <a:cxn ang="0">
                  <a:pos x="16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0" y="44"/>
                </a:cxn>
                <a:cxn ang="0">
                  <a:pos x="50" y="38"/>
                </a:cxn>
                <a:cxn ang="0">
                  <a:pos x="48" y="32"/>
                </a:cxn>
                <a:cxn ang="0">
                  <a:pos x="44" y="28"/>
                </a:cxn>
                <a:cxn ang="0">
                  <a:pos x="40" y="24"/>
                </a:cxn>
                <a:cxn ang="0">
                  <a:pos x="32" y="22"/>
                </a:cxn>
                <a:cxn ang="0">
                  <a:pos x="20" y="20"/>
                </a:cxn>
                <a:cxn ang="0">
                  <a:pos x="16" y="18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20" y="10"/>
                </a:cxn>
                <a:cxn ang="0">
                  <a:pos x="24" y="10"/>
                </a:cxn>
                <a:cxn ang="0">
                  <a:pos x="30" y="10"/>
                </a:cxn>
                <a:cxn ang="0">
                  <a:pos x="32" y="12"/>
                </a:cxn>
                <a:cxn ang="0">
                  <a:pos x="34" y="18"/>
                </a:cxn>
                <a:cxn ang="0">
                  <a:pos x="48" y="18"/>
                </a:cxn>
              </a:cxnLst>
              <a:rect l="0" t="0" r="r" b="b"/>
              <a:pathLst>
                <a:path w="50" h="58">
                  <a:moveTo>
                    <a:pt x="48" y="18"/>
                  </a:moveTo>
                  <a:lnTo>
                    <a:pt x="48" y="12"/>
                  </a:lnTo>
                  <a:lnTo>
                    <a:pt x="46" y="8"/>
                  </a:lnTo>
                  <a:lnTo>
                    <a:pt x="40" y="2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6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30" y="36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4" y="44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8" y="54"/>
                  </a:lnTo>
                  <a:lnTo>
                    <a:pt x="16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0" y="44"/>
                  </a:lnTo>
                  <a:lnTo>
                    <a:pt x="50" y="38"/>
                  </a:lnTo>
                  <a:lnTo>
                    <a:pt x="48" y="32"/>
                  </a:lnTo>
                  <a:lnTo>
                    <a:pt x="44" y="28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8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114" name="Rectangle 354"/>
            <p:cNvSpPr>
              <a:spLocks noChangeArrowheads="1"/>
            </p:cNvSpPr>
            <p:nvPr/>
          </p:nvSpPr>
          <p:spPr bwMode="auto">
            <a:xfrm>
              <a:off x="2454" y="3289"/>
              <a:ext cx="62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Secretion by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exocytosis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1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1</a:t>
            </a:r>
          </a:p>
        </p:txBody>
      </p:sp>
      <p:sp>
        <p:nvSpPr>
          <p:cNvPr id="529544" name="Text Box 136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29567" name="Picture 159" descr="03_06Figure2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29568" name="Freeform 160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69" name="Freeform 161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0" name="Line 162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1" name="Line 163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2" name="Freeform 164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3" name="Line 165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4" name="Line 166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5" name="Freeform 167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6" name="Freeform 168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7" name="Line 169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8" name="Line 170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79" name="Freeform 171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80" name="Line 172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81" name="Line 173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582" name="Rectangle 174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29583" name="Rectangle 175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29584" name="Rectangle 176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29585" name="Rectangle 177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29586" name="Rectangle 178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29587" name="Rectangle 179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29588" name="Rectangle 180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5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2</a:t>
            </a:r>
          </a:p>
        </p:txBody>
      </p:sp>
      <p:sp>
        <p:nvSpPr>
          <p:cNvPr id="530464" name="Text Box 32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0491" name="Picture 59" descr="03_06Figure3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0492" name="Freeform 60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3" name="Freeform 61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4" name="Line 62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5" name="Line 63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6" name="Freeform 64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7" name="Freeform 65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8" name="Line 66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99" name="Line 67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0" name="Freeform 68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1" name="Freeform 69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2" name="Line 70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3" name="Line 71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4" name="Freeform 72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5" name="Freeform 73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6" name="Line 74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7" name="Line 75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508" name="Rectangle 76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0509" name="Rectangle 77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0510" name="Rectangle 78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0511" name="Rectangle 79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0512" name="Rectangle 80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0513" name="Rectangle 81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0514" name="Rectangle 82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0515" name="Rectangle 83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  <p:sp>
        <p:nvSpPr>
          <p:cNvPr id="530516" name="Rectangle 84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81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Anatomy of the Cell</a:t>
            </a:r>
          </a:p>
        </p:txBody>
      </p:sp>
      <p:sp>
        <p:nvSpPr>
          <p:cNvPr id="391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Cells are not all the same</a:t>
            </a:r>
          </a:p>
          <a:p>
            <a:r>
              <a:rPr lang="en-US"/>
              <a:t>All cells share general structures</a:t>
            </a:r>
          </a:p>
          <a:p>
            <a:r>
              <a:rPr lang="en-US"/>
              <a:t>All cells have three main regions</a:t>
            </a:r>
          </a:p>
          <a:p>
            <a:pPr lvl="1"/>
            <a:r>
              <a:rPr lang="en-US"/>
              <a:t>Nucleus</a:t>
            </a:r>
          </a:p>
          <a:p>
            <a:pPr lvl="1"/>
            <a:r>
              <a:rPr lang="en-US"/>
              <a:t>Cytoplasm</a:t>
            </a:r>
          </a:p>
          <a:p>
            <a:pPr lvl="1"/>
            <a:r>
              <a:rPr lang="en-US"/>
              <a:t>Plasma membrane</a:t>
            </a:r>
          </a:p>
        </p:txBody>
      </p:sp>
      <p:sp>
        <p:nvSpPr>
          <p:cNvPr id="391186" name="Text Box 18"/>
          <p:cNvSpPr txBox="1">
            <a:spLocks noChangeArrowheads="1"/>
          </p:cNvSpPr>
          <p:nvPr/>
        </p:nvSpPr>
        <p:spPr bwMode="auto">
          <a:xfrm>
            <a:off x="7769225" y="6019800"/>
            <a:ext cx="1119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3.1a</a:t>
            </a:r>
          </a:p>
        </p:txBody>
      </p:sp>
      <p:pic>
        <p:nvPicPr>
          <p:cNvPr id="391187" name="Picture 19" descr="03_01Figurea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2484" t="2318" r="2466" b="9630"/>
          <a:stretch>
            <a:fillRect/>
          </a:stretch>
        </p:blipFill>
        <p:spPr bwMode="auto">
          <a:xfrm>
            <a:off x="4953000" y="3124200"/>
            <a:ext cx="3810000" cy="2587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9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3</a:t>
            </a:r>
          </a:p>
        </p:txBody>
      </p:sp>
      <p:sp>
        <p:nvSpPr>
          <p:cNvPr id="531493" name="Text Box 37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1520" name="Picture 64" descr="03_06Figure4&amp;5.jpg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1521" name="Freeform 65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2" name="Freeform 66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3" name="Line 67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4" name="Line 68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5" name="Freeform 69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6" name="Freeform 70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7" name="Line 71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8" name="Line 72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9" name="Freeform 73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0" name="Freeform 74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1" name="Line 75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2" name="Line 76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3" name="Freeform 77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4" name="Freeform 78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5" name="Line 79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6" name="Line 80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7" name="Rectangle 81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1538" name="Rectangle 82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1539" name="Rectangle 83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1540" name="Rectangle 84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1541" name="Rectangle 85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1542" name="Rectangle 86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1543" name="Rectangle 87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1544" name="Rectangle 88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  <p:sp>
        <p:nvSpPr>
          <p:cNvPr id="531545" name="Rectangle 89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7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4</a:t>
            </a:r>
          </a:p>
        </p:txBody>
      </p:sp>
      <p:sp>
        <p:nvSpPr>
          <p:cNvPr id="533541" name="Text Box 37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3572" name="Picture 68" descr="03_06Figure6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3573" name="Freeform 69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4" name="Freeform 70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5" name="Line 71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6" name="Line 72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7" name="Line 73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8" name="Freeform 74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79" name="Freeform 75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0" name="Line 76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1" name="Line 77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2" name="Freeform 78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3" name="Freeform 79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4" name="Line 80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5" name="Line 81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6" name="Line 82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7" name="Freeform 83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8" name="Freeform 84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89" name="Line 85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90" name="Line 86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3591" name="Rectangle 87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3592" name="Rectangle 88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3593" name="Rectangle 89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3594" name="Rectangle 90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3595" name="Rectangle 91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3596" name="Rectangle 92"/>
          <p:cNvSpPr>
            <a:spLocks noChangeArrowheads="1"/>
          </p:cNvSpPr>
          <p:nvPr/>
        </p:nvSpPr>
        <p:spPr bwMode="auto">
          <a:xfrm>
            <a:off x="3333750" y="4351338"/>
            <a:ext cx="13604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Secretory vesicle</a:t>
            </a:r>
            <a:endParaRPr lang="en-US" b="1">
              <a:latin typeface="Arial" charset="0"/>
            </a:endParaRPr>
          </a:p>
        </p:txBody>
      </p:sp>
      <p:sp>
        <p:nvSpPr>
          <p:cNvPr id="533597" name="Rectangle 93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  <p:sp>
        <p:nvSpPr>
          <p:cNvPr id="533598" name="Rectangle 94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3599" name="Rectangle 95"/>
          <p:cNvSpPr>
            <a:spLocks noChangeArrowheads="1"/>
          </p:cNvSpPr>
          <p:nvPr/>
        </p:nvSpPr>
        <p:spPr bwMode="auto">
          <a:xfrm>
            <a:off x="479425" y="493871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to be secreted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secretory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3600" name="Rectangle 96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3601" name="Rectangle 97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1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5</a:t>
            </a:r>
          </a:p>
        </p:txBody>
      </p:sp>
      <p:sp>
        <p:nvSpPr>
          <p:cNvPr id="534606" name="Text Box 78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4678" name="Picture 150" descr="03_06Figure7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4679" name="Freeform 15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0" name="Freeform 15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1" name="Line 153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2" name="Line 154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3" name="Line 155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4" name="Freeform 156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5" name="Freeform 157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6" name="Line 158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7" name="Line 159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8" name="Line 160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89" name="Freeform 16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0" name="Freeform 16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1" name="Line 163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2" name="Line 164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3" name="Line 165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4" name="Freeform 166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5" name="Freeform 167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6" name="Line 168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7" name="Line 169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8" name="Line 170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699" name="Line 171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700" name="Line 172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701" name="Line 173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702" name="Line 174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703" name="Rectangle 175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4704" name="Rectangle 176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4705" name="Rectangle 177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4706" name="Rectangle 178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4707" name="Rectangle 179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4708" name="Rectangle 180"/>
          <p:cNvSpPr>
            <a:spLocks noChangeArrowheads="1"/>
          </p:cNvSpPr>
          <p:nvPr/>
        </p:nvSpPr>
        <p:spPr bwMode="auto">
          <a:xfrm>
            <a:off x="3333750" y="4351338"/>
            <a:ext cx="14525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Secretory vesicles</a:t>
            </a:r>
            <a:endParaRPr lang="en-US" b="1">
              <a:latin typeface="Arial" charset="0"/>
            </a:endParaRPr>
          </a:p>
        </p:txBody>
      </p:sp>
      <p:sp>
        <p:nvSpPr>
          <p:cNvPr id="534709" name="Rectangle 181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  <p:sp>
        <p:nvSpPr>
          <p:cNvPr id="534710" name="Rectangle 182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4711" name="Rectangle 183"/>
          <p:cNvSpPr>
            <a:spLocks noChangeArrowheads="1"/>
          </p:cNvSpPr>
          <p:nvPr/>
        </p:nvSpPr>
        <p:spPr bwMode="auto">
          <a:xfrm>
            <a:off x="479425" y="493871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to be secreted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secretory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4712" name="Rectangle 184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4713" name="Rectangle 185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  <p:sp>
        <p:nvSpPr>
          <p:cNvPr id="534714" name="Rectangle 186"/>
          <p:cNvSpPr>
            <a:spLocks noChangeArrowheads="1"/>
          </p:cNvSpPr>
          <p:nvPr/>
        </p:nvSpPr>
        <p:spPr bwMode="auto">
          <a:xfrm>
            <a:off x="3578225" y="46688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</a:t>
            </a:r>
            <a:endParaRPr lang="en-US" b="1">
              <a:latin typeface="Arial" charset="0"/>
            </a:endParaRPr>
          </a:p>
        </p:txBody>
      </p:sp>
      <p:grpSp>
        <p:nvGrpSpPr>
          <p:cNvPr id="534715" name="Group 187"/>
          <p:cNvGrpSpPr>
            <a:grpSpLocks/>
          </p:cNvGrpSpPr>
          <p:nvPr/>
        </p:nvGrpSpPr>
        <p:grpSpPr bwMode="auto">
          <a:xfrm>
            <a:off x="3895725" y="5221288"/>
            <a:ext cx="1016000" cy="404812"/>
            <a:chOff x="2454" y="3289"/>
            <a:chExt cx="640" cy="255"/>
          </a:xfrm>
        </p:grpSpPr>
        <p:sp>
          <p:nvSpPr>
            <p:cNvPr id="534716" name="Freeform 188"/>
            <p:cNvSpPr>
              <a:spLocks/>
            </p:cNvSpPr>
            <p:nvPr/>
          </p:nvSpPr>
          <p:spPr bwMode="auto">
            <a:xfrm>
              <a:off x="2457" y="3316"/>
              <a:ext cx="619" cy="100"/>
            </a:xfrm>
            <a:custGeom>
              <a:avLst/>
              <a:gdLst/>
              <a:ahLst/>
              <a:cxnLst>
                <a:cxn ang="0">
                  <a:pos x="24" y="78"/>
                </a:cxn>
                <a:cxn ang="0">
                  <a:pos x="60" y="62"/>
                </a:cxn>
                <a:cxn ang="0">
                  <a:pos x="24" y="30"/>
                </a:cxn>
                <a:cxn ang="0">
                  <a:pos x="24" y="14"/>
                </a:cxn>
                <a:cxn ang="0">
                  <a:pos x="60" y="24"/>
                </a:cxn>
                <a:cxn ang="0">
                  <a:pos x="30" y="0"/>
                </a:cxn>
                <a:cxn ang="0">
                  <a:pos x="2" y="24"/>
                </a:cxn>
                <a:cxn ang="0">
                  <a:pos x="34" y="46"/>
                </a:cxn>
                <a:cxn ang="0">
                  <a:pos x="36" y="66"/>
                </a:cxn>
                <a:cxn ang="0">
                  <a:pos x="0" y="54"/>
                </a:cxn>
                <a:cxn ang="0">
                  <a:pos x="84" y="56"/>
                </a:cxn>
                <a:cxn ang="0">
                  <a:pos x="116" y="30"/>
                </a:cxn>
                <a:cxn ang="0">
                  <a:pos x="76" y="28"/>
                </a:cxn>
                <a:cxn ang="0">
                  <a:pos x="72" y="68"/>
                </a:cxn>
                <a:cxn ang="0">
                  <a:pos x="110" y="74"/>
                </a:cxn>
                <a:cxn ang="0">
                  <a:pos x="84" y="38"/>
                </a:cxn>
                <a:cxn ang="0">
                  <a:pos x="104" y="38"/>
                </a:cxn>
                <a:cxn ang="0">
                  <a:pos x="158" y="66"/>
                </a:cxn>
                <a:cxn ang="0">
                  <a:pos x="142" y="48"/>
                </a:cxn>
                <a:cxn ang="0">
                  <a:pos x="160" y="36"/>
                </a:cxn>
                <a:cxn ang="0">
                  <a:pos x="160" y="20"/>
                </a:cxn>
                <a:cxn ang="0">
                  <a:pos x="128" y="38"/>
                </a:cxn>
                <a:cxn ang="0">
                  <a:pos x="146" y="78"/>
                </a:cxn>
                <a:cxn ang="0">
                  <a:pos x="176" y="62"/>
                </a:cxn>
                <a:cxn ang="0">
                  <a:pos x="202" y="48"/>
                </a:cxn>
                <a:cxn ang="0">
                  <a:pos x="220" y="20"/>
                </a:cxn>
                <a:cxn ang="0">
                  <a:pos x="188" y="22"/>
                </a:cxn>
                <a:cxn ang="0">
                  <a:pos x="244" y="66"/>
                </a:cxn>
                <a:cxn ang="0">
                  <a:pos x="276" y="42"/>
                </a:cxn>
                <a:cxn ang="0">
                  <a:pos x="242" y="20"/>
                </a:cxn>
                <a:cxn ang="0">
                  <a:pos x="224" y="56"/>
                </a:cxn>
                <a:cxn ang="0">
                  <a:pos x="252" y="78"/>
                </a:cxn>
                <a:cxn ang="0">
                  <a:pos x="0" y="54"/>
                </a:cxn>
                <a:cxn ang="0">
                  <a:pos x="254" y="32"/>
                </a:cxn>
                <a:cxn ang="0">
                  <a:pos x="302" y="6"/>
                </a:cxn>
                <a:cxn ang="0">
                  <a:pos x="288" y="66"/>
                </a:cxn>
                <a:cxn ang="0">
                  <a:pos x="312" y="78"/>
                </a:cxn>
                <a:cxn ang="0">
                  <a:pos x="312" y="32"/>
                </a:cxn>
                <a:cxn ang="0">
                  <a:pos x="322" y="76"/>
                </a:cxn>
                <a:cxn ang="0">
                  <a:pos x="322" y="2"/>
                </a:cxn>
                <a:cxn ang="0">
                  <a:pos x="402" y="42"/>
                </a:cxn>
                <a:cxn ang="0">
                  <a:pos x="364" y="22"/>
                </a:cxn>
                <a:cxn ang="0">
                  <a:pos x="348" y="56"/>
                </a:cxn>
                <a:cxn ang="0">
                  <a:pos x="386" y="76"/>
                </a:cxn>
                <a:cxn ang="0">
                  <a:pos x="0" y="54"/>
                </a:cxn>
                <a:cxn ang="0">
                  <a:pos x="368" y="64"/>
                </a:cxn>
                <a:cxn ang="0">
                  <a:pos x="368" y="34"/>
                </a:cxn>
                <a:cxn ang="0">
                  <a:pos x="0" y="54"/>
                </a:cxn>
                <a:cxn ang="0">
                  <a:pos x="439" y="22"/>
                </a:cxn>
                <a:cxn ang="0">
                  <a:pos x="429" y="76"/>
                </a:cxn>
                <a:cxn ang="0">
                  <a:pos x="445" y="34"/>
                </a:cxn>
                <a:cxn ang="0">
                  <a:pos x="0" y="54"/>
                </a:cxn>
                <a:cxn ang="0">
                  <a:pos x="527" y="64"/>
                </a:cxn>
                <a:cxn ang="0">
                  <a:pos x="527" y="34"/>
                </a:cxn>
                <a:cxn ang="0">
                  <a:pos x="0" y="54"/>
                </a:cxn>
                <a:cxn ang="0">
                  <a:pos x="525" y="74"/>
                </a:cxn>
                <a:cxn ang="0">
                  <a:pos x="555" y="70"/>
                </a:cxn>
                <a:cxn ang="0">
                  <a:pos x="537" y="20"/>
                </a:cxn>
                <a:cxn ang="0">
                  <a:pos x="619" y="22"/>
                </a:cxn>
                <a:cxn ang="0">
                  <a:pos x="583" y="84"/>
                </a:cxn>
                <a:cxn ang="0">
                  <a:pos x="587" y="98"/>
                </a:cxn>
              </a:cxnLst>
              <a:rect l="0" t="0" r="r" b="b"/>
              <a:pathLst>
                <a:path w="619" h="100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96" y="66"/>
                  </a:lnTo>
                  <a:lnTo>
                    <a:pt x="88" y="66"/>
                  </a:lnTo>
                  <a:lnTo>
                    <a:pt x="84" y="62"/>
                  </a:lnTo>
                  <a:lnTo>
                    <a:pt x="84" y="56"/>
                  </a:lnTo>
                  <a:lnTo>
                    <a:pt x="82" y="54"/>
                  </a:lnTo>
                  <a:lnTo>
                    <a:pt x="120" y="54"/>
                  </a:lnTo>
                  <a:lnTo>
                    <a:pt x="120" y="50"/>
                  </a:lnTo>
                  <a:lnTo>
                    <a:pt x="120" y="42"/>
                  </a:lnTo>
                  <a:lnTo>
                    <a:pt x="118" y="36"/>
                  </a:lnTo>
                  <a:lnTo>
                    <a:pt x="116" y="30"/>
                  </a:lnTo>
                  <a:lnTo>
                    <a:pt x="112" y="26"/>
                  </a:lnTo>
                  <a:lnTo>
                    <a:pt x="104" y="22"/>
                  </a:lnTo>
                  <a:lnTo>
                    <a:pt x="94" y="20"/>
                  </a:lnTo>
                  <a:lnTo>
                    <a:pt x="86" y="20"/>
                  </a:lnTo>
                  <a:lnTo>
                    <a:pt x="80" y="24"/>
                  </a:lnTo>
                  <a:lnTo>
                    <a:pt x="76" y="28"/>
                  </a:lnTo>
                  <a:lnTo>
                    <a:pt x="72" y="32"/>
                  </a:lnTo>
                  <a:lnTo>
                    <a:pt x="68" y="40"/>
                  </a:lnTo>
                  <a:lnTo>
                    <a:pt x="68" y="48"/>
                  </a:lnTo>
                  <a:lnTo>
                    <a:pt x="68" y="56"/>
                  </a:lnTo>
                  <a:lnTo>
                    <a:pt x="70" y="62"/>
                  </a:lnTo>
                  <a:lnTo>
                    <a:pt x="72" y="68"/>
                  </a:lnTo>
                  <a:lnTo>
                    <a:pt x="76" y="72"/>
                  </a:lnTo>
                  <a:lnTo>
                    <a:pt x="80" y="74"/>
                  </a:lnTo>
                  <a:lnTo>
                    <a:pt x="84" y="76"/>
                  </a:lnTo>
                  <a:lnTo>
                    <a:pt x="96" y="78"/>
                  </a:lnTo>
                  <a:lnTo>
                    <a:pt x="102" y="78"/>
                  </a:lnTo>
                  <a:lnTo>
                    <a:pt x="110" y="74"/>
                  </a:lnTo>
                  <a:lnTo>
                    <a:pt x="116" y="68"/>
                  </a:lnTo>
                  <a:lnTo>
                    <a:pt x="120" y="60"/>
                  </a:lnTo>
                  <a:lnTo>
                    <a:pt x="104" y="60"/>
                  </a:lnTo>
                  <a:lnTo>
                    <a:pt x="0" y="54"/>
                  </a:lnTo>
                  <a:lnTo>
                    <a:pt x="82" y="44"/>
                  </a:lnTo>
                  <a:lnTo>
                    <a:pt x="84" y="38"/>
                  </a:lnTo>
                  <a:lnTo>
                    <a:pt x="86" y="36"/>
                  </a:lnTo>
                  <a:lnTo>
                    <a:pt x="90" y="32"/>
                  </a:lnTo>
                  <a:lnTo>
                    <a:pt x="94" y="32"/>
                  </a:lnTo>
                  <a:lnTo>
                    <a:pt x="98" y="32"/>
                  </a:lnTo>
                  <a:lnTo>
                    <a:pt x="102" y="34"/>
                  </a:lnTo>
                  <a:lnTo>
                    <a:pt x="104" y="38"/>
                  </a:lnTo>
                  <a:lnTo>
                    <a:pt x="106" y="44"/>
                  </a:lnTo>
                  <a:lnTo>
                    <a:pt x="82" y="44"/>
                  </a:lnTo>
                  <a:lnTo>
                    <a:pt x="0" y="54"/>
                  </a:lnTo>
                  <a:lnTo>
                    <a:pt x="164" y="56"/>
                  </a:lnTo>
                  <a:lnTo>
                    <a:pt x="160" y="62"/>
                  </a:lnTo>
                  <a:lnTo>
                    <a:pt x="158" y="66"/>
                  </a:lnTo>
                  <a:lnTo>
                    <a:pt x="154" y="66"/>
                  </a:lnTo>
                  <a:lnTo>
                    <a:pt x="150" y="66"/>
                  </a:lnTo>
                  <a:lnTo>
                    <a:pt x="146" y="64"/>
                  </a:lnTo>
                  <a:lnTo>
                    <a:pt x="144" y="60"/>
                  </a:lnTo>
                  <a:lnTo>
                    <a:pt x="142" y="54"/>
                  </a:lnTo>
                  <a:lnTo>
                    <a:pt x="142" y="48"/>
                  </a:lnTo>
                  <a:lnTo>
                    <a:pt x="142" y="42"/>
                  </a:lnTo>
                  <a:lnTo>
                    <a:pt x="144" y="38"/>
                  </a:lnTo>
                  <a:lnTo>
                    <a:pt x="148" y="34"/>
                  </a:lnTo>
                  <a:lnTo>
                    <a:pt x="154" y="32"/>
                  </a:lnTo>
                  <a:lnTo>
                    <a:pt x="158" y="32"/>
                  </a:lnTo>
                  <a:lnTo>
                    <a:pt x="160" y="36"/>
                  </a:lnTo>
                  <a:lnTo>
                    <a:pt x="164" y="42"/>
                  </a:lnTo>
                  <a:lnTo>
                    <a:pt x="178" y="42"/>
                  </a:lnTo>
                  <a:lnTo>
                    <a:pt x="176" y="36"/>
                  </a:lnTo>
                  <a:lnTo>
                    <a:pt x="174" y="30"/>
                  </a:lnTo>
                  <a:lnTo>
                    <a:pt x="168" y="24"/>
                  </a:lnTo>
                  <a:lnTo>
                    <a:pt x="160" y="20"/>
                  </a:lnTo>
                  <a:lnTo>
                    <a:pt x="154" y="20"/>
                  </a:lnTo>
                  <a:lnTo>
                    <a:pt x="146" y="20"/>
                  </a:lnTo>
                  <a:lnTo>
                    <a:pt x="142" y="22"/>
                  </a:lnTo>
                  <a:lnTo>
                    <a:pt x="136" y="24"/>
                  </a:lnTo>
                  <a:lnTo>
                    <a:pt x="134" y="28"/>
                  </a:lnTo>
                  <a:lnTo>
                    <a:pt x="128" y="38"/>
                  </a:lnTo>
                  <a:lnTo>
                    <a:pt x="126" y="50"/>
                  </a:lnTo>
                  <a:lnTo>
                    <a:pt x="128" y="60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6"/>
                  </a:lnTo>
                  <a:lnTo>
                    <a:pt x="146" y="78"/>
                  </a:lnTo>
                  <a:lnTo>
                    <a:pt x="152" y="78"/>
                  </a:lnTo>
                  <a:lnTo>
                    <a:pt x="160" y="78"/>
                  </a:lnTo>
                  <a:lnTo>
                    <a:pt x="164" y="76"/>
                  </a:lnTo>
                  <a:lnTo>
                    <a:pt x="170" y="72"/>
                  </a:lnTo>
                  <a:lnTo>
                    <a:pt x="172" y="70"/>
                  </a:lnTo>
                  <a:lnTo>
                    <a:pt x="176" y="62"/>
                  </a:lnTo>
                  <a:lnTo>
                    <a:pt x="178" y="56"/>
                  </a:lnTo>
                  <a:lnTo>
                    <a:pt x="164" y="56"/>
                  </a:lnTo>
                  <a:lnTo>
                    <a:pt x="0" y="54"/>
                  </a:lnTo>
                  <a:lnTo>
                    <a:pt x="188" y="76"/>
                  </a:lnTo>
                  <a:lnTo>
                    <a:pt x="202" y="76"/>
                  </a:lnTo>
                  <a:lnTo>
                    <a:pt x="202" y="48"/>
                  </a:lnTo>
                  <a:lnTo>
                    <a:pt x="202" y="44"/>
                  </a:lnTo>
                  <a:lnTo>
                    <a:pt x="204" y="40"/>
                  </a:lnTo>
                  <a:lnTo>
                    <a:pt x="210" y="36"/>
                  </a:lnTo>
                  <a:lnTo>
                    <a:pt x="216" y="34"/>
                  </a:lnTo>
                  <a:lnTo>
                    <a:pt x="220" y="34"/>
                  </a:lnTo>
                  <a:lnTo>
                    <a:pt x="220" y="20"/>
                  </a:lnTo>
                  <a:lnTo>
                    <a:pt x="218" y="20"/>
                  </a:lnTo>
                  <a:lnTo>
                    <a:pt x="212" y="20"/>
                  </a:lnTo>
                  <a:lnTo>
                    <a:pt x="208" y="24"/>
                  </a:lnTo>
                  <a:lnTo>
                    <a:pt x="202" y="32"/>
                  </a:lnTo>
                  <a:lnTo>
                    <a:pt x="202" y="22"/>
                  </a:lnTo>
                  <a:lnTo>
                    <a:pt x="188" y="22"/>
                  </a:lnTo>
                  <a:lnTo>
                    <a:pt x="188" y="76"/>
                  </a:lnTo>
                  <a:lnTo>
                    <a:pt x="0" y="54"/>
                  </a:lnTo>
                  <a:lnTo>
                    <a:pt x="262" y="60"/>
                  </a:lnTo>
                  <a:lnTo>
                    <a:pt x="258" y="66"/>
                  </a:lnTo>
                  <a:lnTo>
                    <a:pt x="252" y="66"/>
                  </a:lnTo>
                  <a:lnTo>
                    <a:pt x="244" y="66"/>
                  </a:lnTo>
                  <a:lnTo>
                    <a:pt x="240" y="62"/>
                  </a:lnTo>
                  <a:lnTo>
                    <a:pt x="240" y="56"/>
                  </a:lnTo>
                  <a:lnTo>
                    <a:pt x="238" y="54"/>
                  </a:lnTo>
                  <a:lnTo>
                    <a:pt x="276" y="54"/>
                  </a:lnTo>
                  <a:lnTo>
                    <a:pt x="276" y="50"/>
                  </a:lnTo>
                  <a:lnTo>
                    <a:pt x="276" y="42"/>
                  </a:lnTo>
                  <a:lnTo>
                    <a:pt x="274" y="36"/>
                  </a:lnTo>
                  <a:lnTo>
                    <a:pt x="272" y="30"/>
                  </a:lnTo>
                  <a:lnTo>
                    <a:pt x="268" y="26"/>
                  </a:lnTo>
                  <a:lnTo>
                    <a:pt x="260" y="22"/>
                  </a:lnTo>
                  <a:lnTo>
                    <a:pt x="250" y="20"/>
                  </a:lnTo>
                  <a:lnTo>
                    <a:pt x="242" y="20"/>
                  </a:lnTo>
                  <a:lnTo>
                    <a:pt x="236" y="24"/>
                  </a:lnTo>
                  <a:lnTo>
                    <a:pt x="232" y="28"/>
                  </a:lnTo>
                  <a:lnTo>
                    <a:pt x="228" y="32"/>
                  </a:lnTo>
                  <a:lnTo>
                    <a:pt x="224" y="40"/>
                  </a:lnTo>
                  <a:lnTo>
                    <a:pt x="224" y="48"/>
                  </a:lnTo>
                  <a:lnTo>
                    <a:pt x="224" y="56"/>
                  </a:lnTo>
                  <a:lnTo>
                    <a:pt x="226" y="62"/>
                  </a:lnTo>
                  <a:lnTo>
                    <a:pt x="228" y="68"/>
                  </a:lnTo>
                  <a:lnTo>
                    <a:pt x="232" y="72"/>
                  </a:lnTo>
                  <a:lnTo>
                    <a:pt x="236" y="74"/>
                  </a:lnTo>
                  <a:lnTo>
                    <a:pt x="240" y="76"/>
                  </a:lnTo>
                  <a:lnTo>
                    <a:pt x="252" y="78"/>
                  </a:lnTo>
                  <a:lnTo>
                    <a:pt x="258" y="78"/>
                  </a:lnTo>
                  <a:lnTo>
                    <a:pt x="266" y="74"/>
                  </a:lnTo>
                  <a:lnTo>
                    <a:pt x="272" y="68"/>
                  </a:lnTo>
                  <a:lnTo>
                    <a:pt x="276" y="60"/>
                  </a:lnTo>
                  <a:lnTo>
                    <a:pt x="262" y="60"/>
                  </a:lnTo>
                  <a:lnTo>
                    <a:pt x="0" y="54"/>
                  </a:lnTo>
                  <a:lnTo>
                    <a:pt x="240" y="44"/>
                  </a:lnTo>
                  <a:lnTo>
                    <a:pt x="240" y="38"/>
                  </a:lnTo>
                  <a:lnTo>
                    <a:pt x="242" y="36"/>
                  </a:lnTo>
                  <a:lnTo>
                    <a:pt x="246" y="32"/>
                  </a:lnTo>
                  <a:lnTo>
                    <a:pt x="250" y="32"/>
                  </a:lnTo>
                  <a:lnTo>
                    <a:pt x="254" y="32"/>
                  </a:lnTo>
                  <a:lnTo>
                    <a:pt x="258" y="34"/>
                  </a:lnTo>
                  <a:lnTo>
                    <a:pt x="260" y="38"/>
                  </a:lnTo>
                  <a:lnTo>
                    <a:pt x="262" y="44"/>
                  </a:lnTo>
                  <a:lnTo>
                    <a:pt x="240" y="44"/>
                  </a:lnTo>
                  <a:lnTo>
                    <a:pt x="0" y="54"/>
                  </a:lnTo>
                  <a:lnTo>
                    <a:pt x="302" y="6"/>
                  </a:lnTo>
                  <a:lnTo>
                    <a:pt x="288" y="6"/>
                  </a:lnTo>
                  <a:lnTo>
                    <a:pt x="288" y="22"/>
                  </a:lnTo>
                  <a:lnTo>
                    <a:pt x="280" y="22"/>
                  </a:lnTo>
                  <a:lnTo>
                    <a:pt x="280" y="32"/>
                  </a:lnTo>
                  <a:lnTo>
                    <a:pt x="288" y="32"/>
                  </a:lnTo>
                  <a:lnTo>
                    <a:pt x="288" y="66"/>
                  </a:lnTo>
                  <a:lnTo>
                    <a:pt x="288" y="70"/>
                  </a:lnTo>
                  <a:lnTo>
                    <a:pt x="290" y="74"/>
                  </a:lnTo>
                  <a:lnTo>
                    <a:pt x="296" y="76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12" y="78"/>
                  </a:lnTo>
                  <a:lnTo>
                    <a:pt x="312" y="66"/>
                  </a:lnTo>
                  <a:lnTo>
                    <a:pt x="308" y="66"/>
                  </a:lnTo>
                  <a:lnTo>
                    <a:pt x="304" y="66"/>
                  </a:lnTo>
                  <a:lnTo>
                    <a:pt x="302" y="62"/>
                  </a:lnTo>
                  <a:lnTo>
                    <a:pt x="302" y="32"/>
                  </a:lnTo>
                  <a:lnTo>
                    <a:pt x="312" y="32"/>
                  </a:lnTo>
                  <a:lnTo>
                    <a:pt x="312" y="22"/>
                  </a:lnTo>
                  <a:lnTo>
                    <a:pt x="302" y="22"/>
                  </a:lnTo>
                  <a:lnTo>
                    <a:pt x="302" y="6"/>
                  </a:lnTo>
                  <a:lnTo>
                    <a:pt x="0" y="54"/>
                  </a:lnTo>
                  <a:lnTo>
                    <a:pt x="322" y="22"/>
                  </a:lnTo>
                  <a:lnTo>
                    <a:pt x="322" y="76"/>
                  </a:lnTo>
                  <a:lnTo>
                    <a:pt x="336" y="76"/>
                  </a:lnTo>
                  <a:lnTo>
                    <a:pt x="336" y="22"/>
                  </a:lnTo>
                  <a:lnTo>
                    <a:pt x="322" y="22"/>
                  </a:lnTo>
                  <a:lnTo>
                    <a:pt x="0" y="54"/>
                  </a:lnTo>
                  <a:lnTo>
                    <a:pt x="336" y="2"/>
                  </a:lnTo>
                  <a:lnTo>
                    <a:pt x="322" y="2"/>
                  </a:lnTo>
                  <a:lnTo>
                    <a:pt x="322" y="14"/>
                  </a:lnTo>
                  <a:lnTo>
                    <a:pt x="336" y="14"/>
                  </a:lnTo>
                  <a:lnTo>
                    <a:pt x="336" y="2"/>
                  </a:lnTo>
                  <a:lnTo>
                    <a:pt x="0" y="54"/>
                  </a:lnTo>
                  <a:lnTo>
                    <a:pt x="404" y="50"/>
                  </a:lnTo>
                  <a:lnTo>
                    <a:pt x="402" y="42"/>
                  </a:lnTo>
                  <a:lnTo>
                    <a:pt x="400" y="36"/>
                  </a:lnTo>
                  <a:lnTo>
                    <a:pt x="398" y="32"/>
                  </a:lnTo>
                  <a:lnTo>
                    <a:pt x="394" y="28"/>
                  </a:lnTo>
                  <a:lnTo>
                    <a:pt x="386" y="22"/>
                  </a:lnTo>
                  <a:lnTo>
                    <a:pt x="374" y="20"/>
                  </a:lnTo>
                  <a:lnTo>
                    <a:pt x="364" y="22"/>
                  </a:lnTo>
                  <a:lnTo>
                    <a:pt x="356" y="28"/>
                  </a:lnTo>
                  <a:lnTo>
                    <a:pt x="352" y="32"/>
                  </a:lnTo>
                  <a:lnTo>
                    <a:pt x="348" y="36"/>
                  </a:lnTo>
                  <a:lnTo>
                    <a:pt x="348" y="42"/>
                  </a:lnTo>
                  <a:lnTo>
                    <a:pt x="346" y="50"/>
                  </a:lnTo>
                  <a:lnTo>
                    <a:pt x="348" y="56"/>
                  </a:lnTo>
                  <a:lnTo>
                    <a:pt x="348" y="62"/>
                  </a:lnTo>
                  <a:lnTo>
                    <a:pt x="352" y="68"/>
                  </a:lnTo>
                  <a:lnTo>
                    <a:pt x="356" y="72"/>
                  </a:lnTo>
                  <a:lnTo>
                    <a:pt x="364" y="76"/>
                  </a:lnTo>
                  <a:lnTo>
                    <a:pt x="374" y="78"/>
                  </a:lnTo>
                  <a:lnTo>
                    <a:pt x="386" y="76"/>
                  </a:lnTo>
                  <a:lnTo>
                    <a:pt x="394" y="72"/>
                  </a:lnTo>
                  <a:lnTo>
                    <a:pt x="398" y="68"/>
                  </a:lnTo>
                  <a:lnTo>
                    <a:pt x="400" y="62"/>
                  </a:lnTo>
                  <a:lnTo>
                    <a:pt x="402" y="56"/>
                  </a:lnTo>
                  <a:lnTo>
                    <a:pt x="404" y="50"/>
                  </a:lnTo>
                  <a:lnTo>
                    <a:pt x="0" y="54"/>
                  </a:lnTo>
                  <a:lnTo>
                    <a:pt x="388" y="50"/>
                  </a:lnTo>
                  <a:lnTo>
                    <a:pt x="388" y="54"/>
                  </a:lnTo>
                  <a:lnTo>
                    <a:pt x="386" y="60"/>
                  </a:lnTo>
                  <a:lnTo>
                    <a:pt x="382" y="64"/>
                  </a:lnTo>
                  <a:lnTo>
                    <a:pt x="374" y="66"/>
                  </a:lnTo>
                  <a:lnTo>
                    <a:pt x="368" y="64"/>
                  </a:lnTo>
                  <a:lnTo>
                    <a:pt x="364" y="60"/>
                  </a:lnTo>
                  <a:lnTo>
                    <a:pt x="362" y="54"/>
                  </a:lnTo>
                  <a:lnTo>
                    <a:pt x="362" y="50"/>
                  </a:lnTo>
                  <a:lnTo>
                    <a:pt x="362" y="44"/>
                  </a:lnTo>
                  <a:lnTo>
                    <a:pt x="364" y="38"/>
                  </a:lnTo>
                  <a:lnTo>
                    <a:pt x="368" y="34"/>
                  </a:lnTo>
                  <a:lnTo>
                    <a:pt x="374" y="32"/>
                  </a:lnTo>
                  <a:lnTo>
                    <a:pt x="382" y="34"/>
                  </a:lnTo>
                  <a:lnTo>
                    <a:pt x="386" y="38"/>
                  </a:lnTo>
                  <a:lnTo>
                    <a:pt x="388" y="44"/>
                  </a:lnTo>
                  <a:lnTo>
                    <a:pt x="388" y="50"/>
                  </a:lnTo>
                  <a:lnTo>
                    <a:pt x="0" y="54"/>
                  </a:lnTo>
                  <a:lnTo>
                    <a:pt x="465" y="38"/>
                  </a:lnTo>
                  <a:lnTo>
                    <a:pt x="463" y="30"/>
                  </a:lnTo>
                  <a:lnTo>
                    <a:pt x="459" y="24"/>
                  </a:lnTo>
                  <a:lnTo>
                    <a:pt x="453" y="22"/>
                  </a:lnTo>
                  <a:lnTo>
                    <a:pt x="445" y="20"/>
                  </a:lnTo>
                  <a:lnTo>
                    <a:pt x="439" y="22"/>
                  </a:lnTo>
                  <a:lnTo>
                    <a:pt x="433" y="24"/>
                  </a:lnTo>
                  <a:lnTo>
                    <a:pt x="429" y="30"/>
                  </a:lnTo>
                  <a:lnTo>
                    <a:pt x="429" y="22"/>
                  </a:lnTo>
                  <a:lnTo>
                    <a:pt x="414" y="22"/>
                  </a:lnTo>
                  <a:lnTo>
                    <a:pt x="414" y="76"/>
                  </a:lnTo>
                  <a:lnTo>
                    <a:pt x="429" y="76"/>
                  </a:lnTo>
                  <a:lnTo>
                    <a:pt x="429" y="46"/>
                  </a:lnTo>
                  <a:lnTo>
                    <a:pt x="429" y="40"/>
                  </a:lnTo>
                  <a:lnTo>
                    <a:pt x="433" y="36"/>
                  </a:lnTo>
                  <a:lnTo>
                    <a:pt x="435" y="34"/>
                  </a:lnTo>
                  <a:lnTo>
                    <a:pt x="441" y="32"/>
                  </a:lnTo>
                  <a:lnTo>
                    <a:pt x="445" y="34"/>
                  </a:lnTo>
                  <a:lnTo>
                    <a:pt x="449" y="36"/>
                  </a:lnTo>
                  <a:lnTo>
                    <a:pt x="449" y="44"/>
                  </a:lnTo>
                  <a:lnTo>
                    <a:pt x="449" y="76"/>
                  </a:lnTo>
                  <a:lnTo>
                    <a:pt x="465" y="76"/>
                  </a:lnTo>
                  <a:lnTo>
                    <a:pt x="465" y="38"/>
                  </a:lnTo>
                  <a:lnTo>
                    <a:pt x="0" y="54"/>
                  </a:lnTo>
                  <a:lnTo>
                    <a:pt x="545" y="50"/>
                  </a:lnTo>
                  <a:lnTo>
                    <a:pt x="545" y="54"/>
                  </a:lnTo>
                  <a:lnTo>
                    <a:pt x="543" y="60"/>
                  </a:lnTo>
                  <a:lnTo>
                    <a:pt x="539" y="64"/>
                  </a:lnTo>
                  <a:lnTo>
                    <a:pt x="533" y="66"/>
                  </a:lnTo>
                  <a:lnTo>
                    <a:pt x="527" y="64"/>
                  </a:lnTo>
                  <a:lnTo>
                    <a:pt x="523" y="62"/>
                  </a:lnTo>
                  <a:lnTo>
                    <a:pt x="521" y="56"/>
                  </a:lnTo>
                  <a:lnTo>
                    <a:pt x="521" y="50"/>
                  </a:lnTo>
                  <a:lnTo>
                    <a:pt x="521" y="44"/>
                  </a:lnTo>
                  <a:lnTo>
                    <a:pt x="523" y="38"/>
                  </a:lnTo>
                  <a:lnTo>
                    <a:pt x="527" y="34"/>
                  </a:lnTo>
                  <a:lnTo>
                    <a:pt x="533" y="32"/>
                  </a:lnTo>
                  <a:lnTo>
                    <a:pt x="539" y="34"/>
                  </a:lnTo>
                  <a:lnTo>
                    <a:pt x="543" y="38"/>
                  </a:lnTo>
                  <a:lnTo>
                    <a:pt x="545" y="44"/>
                  </a:lnTo>
                  <a:lnTo>
                    <a:pt x="545" y="50"/>
                  </a:lnTo>
                  <a:lnTo>
                    <a:pt x="0" y="54"/>
                  </a:lnTo>
                  <a:lnTo>
                    <a:pt x="521" y="2"/>
                  </a:lnTo>
                  <a:lnTo>
                    <a:pt x="507" y="2"/>
                  </a:lnTo>
                  <a:lnTo>
                    <a:pt x="507" y="76"/>
                  </a:lnTo>
                  <a:lnTo>
                    <a:pt x="521" y="76"/>
                  </a:lnTo>
                  <a:lnTo>
                    <a:pt x="521" y="70"/>
                  </a:lnTo>
                  <a:lnTo>
                    <a:pt x="525" y="74"/>
                  </a:lnTo>
                  <a:lnTo>
                    <a:pt x="527" y="76"/>
                  </a:lnTo>
                  <a:lnTo>
                    <a:pt x="537" y="78"/>
                  </a:lnTo>
                  <a:lnTo>
                    <a:pt x="543" y="78"/>
                  </a:lnTo>
                  <a:lnTo>
                    <a:pt x="547" y="76"/>
                  </a:lnTo>
                  <a:lnTo>
                    <a:pt x="551" y="72"/>
                  </a:lnTo>
                  <a:lnTo>
                    <a:pt x="555" y="70"/>
                  </a:lnTo>
                  <a:lnTo>
                    <a:pt x="559" y="60"/>
                  </a:lnTo>
                  <a:lnTo>
                    <a:pt x="561" y="48"/>
                  </a:lnTo>
                  <a:lnTo>
                    <a:pt x="559" y="36"/>
                  </a:lnTo>
                  <a:lnTo>
                    <a:pt x="553" y="28"/>
                  </a:lnTo>
                  <a:lnTo>
                    <a:pt x="545" y="22"/>
                  </a:lnTo>
                  <a:lnTo>
                    <a:pt x="537" y="20"/>
                  </a:lnTo>
                  <a:lnTo>
                    <a:pt x="531" y="20"/>
                  </a:lnTo>
                  <a:lnTo>
                    <a:pt x="527" y="22"/>
                  </a:lnTo>
                  <a:lnTo>
                    <a:pt x="521" y="28"/>
                  </a:lnTo>
                  <a:lnTo>
                    <a:pt x="521" y="2"/>
                  </a:lnTo>
                  <a:lnTo>
                    <a:pt x="0" y="54"/>
                  </a:lnTo>
                  <a:lnTo>
                    <a:pt x="619" y="22"/>
                  </a:lnTo>
                  <a:lnTo>
                    <a:pt x="605" y="22"/>
                  </a:lnTo>
                  <a:lnTo>
                    <a:pt x="593" y="62"/>
                  </a:lnTo>
                  <a:lnTo>
                    <a:pt x="581" y="22"/>
                  </a:lnTo>
                  <a:lnTo>
                    <a:pt x="565" y="22"/>
                  </a:lnTo>
                  <a:lnTo>
                    <a:pt x="585" y="80"/>
                  </a:lnTo>
                  <a:lnTo>
                    <a:pt x="583" y="84"/>
                  </a:lnTo>
                  <a:lnTo>
                    <a:pt x="581" y="86"/>
                  </a:lnTo>
                  <a:lnTo>
                    <a:pt x="575" y="88"/>
                  </a:lnTo>
                  <a:lnTo>
                    <a:pt x="573" y="88"/>
                  </a:lnTo>
                  <a:lnTo>
                    <a:pt x="573" y="98"/>
                  </a:lnTo>
                  <a:lnTo>
                    <a:pt x="579" y="100"/>
                  </a:lnTo>
                  <a:lnTo>
                    <a:pt x="587" y="98"/>
                  </a:lnTo>
                  <a:lnTo>
                    <a:pt x="593" y="96"/>
                  </a:lnTo>
                  <a:lnTo>
                    <a:pt x="597" y="88"/>
                  </a:lnTo>
                  <a:lnTo>
                    <a:pt x="601" y="76"/>
                  </a:lnTo>
                  <a:lnTo>
                    <a:pt x="619" y="22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17" name="Freeform 189"/>
            <p:cNvSpPr>
              <a:spLocks/>
            </p:cNvSpPr>
            <p:nvPr/>
          </p:nvSpPr>
          <p:spPr bwMode="auto">
            <a:xfrm>
              <a:off x="2457" y="3316"/>
              <a:ext cx="62" cy="78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2" y="62"/>
                </a:cxn>
                <a:cxn ang="0">
                  <a:pos x="6" y="70"/>
                </a:cxn>
                <a:cxn ang="0">
                  <a:pos x="10" y="74"/>
                </a:cxn>
                <a:cxn ang="0">
                  <a:pos x="16" y="76"/>
                </a:cxn>
                <a:cxn ang="0">
                  <a:pos x="24" y="78"/>
                </a:cxn>
                <a:cxn ang="0">
                  <a:pos x="32" y="78"/>
                </a:cxn>
                <a:cxn ang="0">
                  <a:pos x="40" y="78"/>
                </a:cxn>
                <a:cxn ang="0">
                  <a:pos x="50" y="74"/>
                </a:cxn>
                <a:cxn ang="0">
                  <a:pos x="54" y="72"/>
                </a:cxn>
                <a:cxn ang="0">
                  <a:pos x="58" y="68"/>
                </a:cxn>
                <a:cxn ang="0">
                  <a:pos x="60" y="62"/>
                </a:cxn>
                <a:cxn ang="0">
                  <a:pos x="62" y="54"/>
                </a:cxn>
                <a:cxn ang="0">
                  <a:pos x="60" y="46"/>
                </a:cxn>
                <a:cxn ang="0">
                  <a:pos x="56" y="40"/>
                </a:cxn>
                <a:cxn ang="0">
                  <a:pos x="50" y="36"/>
                </a:cxn>
                <a:cxn ang="0">
                  <a:pos x="42" y="34"/>
                </a:cxn>
                <a:cxn ang="0">
                  <a:pos x="24" y="30"/>
                </a:cxn>
                <a:cxn ang="0">
                  <a:pos x="18" y="28"/>
                </a:cxn>
                <a:cxn ang="0">
                  <a:pos x="16" y="26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0" y="14"/>
                </a:cxn>
                <a:cxn ang="0">
                  <a:pos x="24" y="14"/>
                </a:cxn>
                <a:cxn ang="0">
                  <a:pos x="28" y="14"/>
                </a:cxn>
                <a:cxn ang="0">
                  <a:pos x="38" y="14"/>
                </a:cxn>
                <a:cxn ang="0">
                  <a:pos x="42" y="18"/>
                </a:cxn>
                <a:cxn ang="0">
                  <a:pos x="44" y="22"/>
                </a:cxn>
                <a:cxn ang="0">
                  <a:pos x="44" y="24"/>
                </a:cxn>
                <a:cxn ang="0">
                  <a:pos x="60" y="24"/>
                </a:cxn>
                <a:cxn ang="0">
                  <a:pos x="58" y="16"/>
                </a:cxn>
                <a:cxn ang="0">
                  <a:pos x="54" y="8"/>
                </a:cxn>
                <a:cxn ang="0">
                  <a:pos x="50" y="6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2" y="0"/>
                </a:cxn>
                <a:cxn ang="0">
                  <a:pos x="16" y="2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2" y="24"/>
                </a:cxn>
                <a:cxn ang="0">
                  <a:pos x="2" y="28"/>
                </a:cxn>
                <a:cxn ang="0">
                  <a:pos x="4" y="34"/>
                </a:cxn>
                <a:cxn ang="0">
                  <a:pos x="8" y="40"/>
                </a:cxn>
                <a:cxn ang="0">
                  <a:pos x="16" y="42"/>
                </a:cxn>
                <a:cxn ang="0">
                  <a:pos x="26" y="46"/>
                </a:cxn>
                <a:cxn ang="0">
                  <a:pos x="34" y="46"/>
                </a:cxn>
                <a:cxn ang="0">
                  <a:pos x="42" y="50"/>
                </a:cxn>
                <a:cxn ang="0">
                  <a:pos x="46" y="52"/>
                </a:cxn>
                <a:cxn ang="0">
                  <a:pos x="46" y="56"/>
                </a:cxn>
                <a:cxn ang="0">
                  <a:pos x="46" y="62"/>
                </a:cxn>
                <a:cxn ang="0">
                  <a:pos x="42" y="64"/>
                </a:cxn>
                <a:cxn ang="0">
                  <a:pos x="36" y="66"/>
                </a:cxn>
                <a:cxn ang="0">
                  <a:pos x="32" y="66"/>
                </a:cxn>
                <a:cxn ang="0">
                  <a:pos x="22" y="64"/>
                </a:cxn>
                <a:cxn ang="0">
                  <a:pos x="18" y="62"/>
                </a:cxn>
                <a:cxn ang="0">
                  <a:pos x="16" y="58"/>
                </a:cxn>
                <a:cxn ang="0">
                  <a:pos x="16" y="54"/>
                </a:cxn>
                <a:cxn ang="0">
                  <a:pos x="0" y="54"/>
                </a:cxn>
              </a:cxnLst>
              <a:rect l="0" t="0" r="r" b="b"/>
              <a:pathLst>
                <a:path w="62" h="78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18" name="Freeform 190"/>
            <p:cNvSpPr>
              <a:spLocks/>
            </p:cNvSpPr>
            <p:nvPr/>
          </p:nvSpPr>
          <p:spPr bwMode="auto">
            <a:xfrm>
              <a:off x="2525" y="3336"/>
              <a:ext cx="52" cy="58"/>
            </a:xfrm>
            <a:custGeom>
              <a:avLst/>
              <a:gdLst/>
              <a:ahLst/>
              <a:cxnLst>
                <a:cxn ang="0">
                  <a:pos x="36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6" y="40"/>
                </a:cxn>
              </a:cxnLst>
              <a:rect l="0" t="0" r="r" b="b"/>
              <a:pathLst>
                <a:path w="52" h="58">
                  <a:moveTo>
                    <a:pt x="36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6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19" name="Freeform 191"/>
            <p:cNvSpPr>
              <a:spLocks/>
            </p:cNvSpPr>
            <p:nvPr/>
          </p:nvSpPr>
          <p:spPr bwMode="auto">
            <a:xfrm>
              <a:off x="2539" y="3348"/>
              <a:ext cx="24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0" y="12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0" name="Freeform 192"/>
            <p:cNvSpPr>
              <a:spLocks/>
            </p:cNvSpPr>
            <p:nvPr/>
          </p:nvSpPr>
          <p:spPr bwMode="auto">
            <a:xfrm>
              <a:off x="2587" y="333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6"/>
                </a:cxn>
                <a:cxn ang="0">
                  <a:pos x="28" y="46"/>
                </a:cxn>
                <a:cxn ang="0">
                  <a:pos x="24" y="46"/>
                </a:cxn>
                <a:cxn ang="0">
                  <a:pos x="20" y="44"/>
                </a:cxn>
                <a:cxn ang="0">
                  <a:pos x="18" y="40"/>
                </a:cxn>
                <a:cxn ang="0">
                  <a:pos x="16" y="34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2" y="14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6"/>
                </a:cxn>
                <a:cxn ang="0">
                  <a:pos x="38" y="22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8"/>
                </a:cxn>
                <a:cxn ang="0">
                  <a:pos x="26" y="58"/>
                </a:cxn>
                <a:cxn ang="0">
                  <a:pos x="34" y="58"/>
                </a:cxn>
                <a:cxn ang="0">
                  <a:pos x="38" y="56"/>
                </a:cxn>
                <a:cxn ang="0">
                  <a:pos x="44" y="52"/>
                </a:cxn>
                <a:cxn ang="0">
                  <a:pos x="46" y="50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0" y="44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6"/>
                  </a:lnTo>
                  <a:lnTo>
                    <a:pt x="38" y="22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4" y="58"/>
                  </a:lnTo>
                  <a:lnTo>
                    <a:pt x="38" y="56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1" name="Freeform 193"/>
            <p:cNvSpPr>
              <a:spLocks/>
            </p:cNvSpPr>
            <p:nvPr/>
          </p:nvSpPr>
          <p:spPr bwMode="auto">
            <a:xfrm>
              <a:off x="2649" y="3336"/>
              <a:ext cx="32" cy="56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4" y="56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6" y="20"/>
                </a:cxn>
                <a:cxn ang="0">
                  <a:pos x="22" y="16"/>
                </a:cxn>
                <a:cxn ang="0">
                  <a:pos x="28" y="14"/>
                </a:cxn>
                <a:cxn ang="0">
                  <a:pos x="32" y="14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0" y="4"/>
                </a:cxn>
                <a:cxn ang="0">
                  <a:pos x="14" y="12"/>
                </a:cxn>
                <a:cxn ang="0">
                  <a:pos x="14" y="2"/>
                </a:cxn>
                <a:cxn ang="0">
                  <a:pos x="0" y="2"/>
                </a:cxn>
                <a:cxn ang="0">
                  <a:pos x="0" y="56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14" y="56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22" y="16"/>
                  </a:lnTo>
                  <a:lnTo>
                    <a:pt x="28" y="14"/>
                  </a:lnTo>
                  <a:lnTo>
                    <a:pt x="32" y="14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4"/>
                  </a:lnTo>
                  <a:lnTo>
                    <a:pt x="14" y="12"/>
                  </a:lnTo>
                  <a:lnTo>
                    <a:pt x="14" y="2"/>
                  </a:lnTo>
                  <a:lnTo>
                    <a:pt x="0" y="2"/>
                  </a:lnTo>
                  <a:lnTo>
                    <a:pt x="0" y="5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2" name="Freeform 194"/>
            <p:cNvSpPr>
              <a:spLocks/>
            </p:cNvSpPr>
            <p:nvPr/>
          </p:nvSpPr>
          <p:spPr bwMode="auto">
            <a:xfrm>
              <a:off x="2693" y="3336"/>
              <a:ext cx="52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2" h="58">
                  <a:moveTo>
                    <a:pt x="38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3" name="Freeform 195"/>
            <p:cNvSpPr>
              <a:spLocks/>
            </p:cNvSpPr>
            <p:nvPr/>
          </p:nvSpPr>
          <p:spPr bwMode="auto">
            <a:xfrm>
              <a:off x="2709" y="3348"/>
              <a:ext cx="22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2"/>
                </a:cxn>
                <a:cxn ang="0">
                  <a:pos x="0" y="12"/>
                </a:cxn>
              </a:cxnLst>
              <a:rect l="0" t="0" r="r" b="b"/>
              <a:pathLst>
                <a:path w="22" h="12">
                  <a:moveTo>
                    <a:pt x="0" y="12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4" name="Freeform 196"/>
            <p:cNvSpPr>
              <a:spLocks/>
            </p:cNvSpPr>
            <p:nvPr/>
          </p:nvSpPr>
          <p:spPr bwMode="auto">
            <a:xfrm>
              <a:off x="2753" y="3322"/>
              <a:ext cx="32" cy="72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6"/>
                </a:cxn>
                <a:cxn ang="0">
                  <a:pos x="0" y="16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" y="60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6" y="70"/>
                </a:cxn>
                <a:cxn ang="0">
                  <a:pos x="22" y="72"/>
                </a:cxn>
                <a:cxn ang="0">
                  <a:pos x="24" y="72"/>
                </a:cxn>
                <a:cxn ang="0">
                  <a:pos x="32" y="72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4" y="60"/>
                </a:cxn>
                <a:cxn ang="0">
                  <a:pos x="22" y="56"/>
                </a:cxn>
                <a:cxn ang="0">
                  <a:pos x="22" y="26"/>
                </a:cxn>
                <a:cxn ang="0">
                  <a:pos x="32" y="26"/>
                </a:cxn>
                <a:cxn ang="0">
                  <a:pos x="32" y="16"/>
                </a:cxn>
                <a:cxn ang="0">
                  <a:pos x="22" y="16"/>
                </a:cxn>
                <a:cxn ang="0">
                  <a:pos x="22" y="0"/>
                </a:cxn>
              </a:cxnLst>
              <a:rect l="0" t="0" r="r" b="b"/>
              <a:pathLst>
                <a:path w="32" h="72">
                  <a:moveTo>
                    <a:pt x="22" y="0"/>
                  </a:moveTo>
                  <a:lnTo>
                    <a:pt x="8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8" y="26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6" y="70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32" y="72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4" y="60"/>
                  </a:lnTo>
                  <a:lnTo>
                    <a:pt x="22" y="56"/>
                  </a:lnTo>
                  <a:lnTo>
                    <a:pt x="22" y="26"/>
                  </a:lnTo>
                  <a:lnTo>
                    <a:pt x="32" y="26"/>
                  </a:lnTo>
                  <a:lnTo>
                    <a:pt x="32" y="16"/>
                  </a:lnTo>
                  <a:lnTo>
                    <a:pt x="22" y="16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5" name="Rectangle 197"/>
            <p:cNvSpPr>
              <a:spLocks noChangeArrowheads="1"/>
            </p:cNvSpPr>
            <p:nvPr/>
          </p:nvSpPr>
          <p:spPr bwMode="auto">
            <a:xfrm>
              <a:off x="2795" y="3338"/>
              <a:ext cx="14" cy="5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6" name="Rectangle 198"/>
            <p:cNvSpPr>
              <a:spLocks noChangeArrowheads="1"/>
            </p:cNvSpPr>
            <p:nvPr/>
          </p:nvSpPr>
          <p:spPr bwMode="auto">
            <a:xfrm>
              <a:off x="2795" y="3318"/>
              <a:ext cx="14" cy="12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7" name="Freeform 199"/>
            <p:cNvSpPr>
              <a:spLocks/>
            </p:cNvSpPr>
            <p:nvPr/>
          </p:nvSpPr>
          <p:spPr bwMode="auto">
            <a:xfrm>
              <a:off x="2819" y="3336"/>
              <a:ext cx="58" cy="58"/>
            </a:xfrm>
            <a:custGeom>
              <a:avLst/>
              <a:gdLst/>
              <a:ahLst/>
              <a:cxnLst>
                <a:cxn ang="0">
                  <a:pos x="58" y="30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2" y="12"/>
                </a:cxn>
                <a:cxn ang="0">
                  <a:pos x="48" y="8"/>
                </a:cxn>
                <a:cxn ang="0">
                  <a:pos x="40" y="2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6" y="12"/>
                </a:cxn>
                <a:cxn ang="0">
                  <a:pos x="2" y="16"/>
                </a:cxn>
                <a:cxn ang="0">
                  <a:pos x="2" y="22"/>
                </a:cxn>
                <a:cxn ang="0">
                  <a:pos x="0" y="30"/>
                </a:cxn>
                <a:cxn ang="0">
                  <a:pos x="2" y="36"/>
                </a:cxn>
                <a:cxn ang="0">
                  <a:pos x="2" y="42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40" y="56"/>
                </a:cxn>
                <a:cxn ang="0">
                  <a:pos x="48" y="52"/>
                </a:cxn>
                <a:cxn ang="0">
                  <a:pos x="52" y="48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8" y="30"/>
                </a:cxn>
              </a:cxnLst>
              <a:rect l="0" t="0" r="r" b="b"/>
              <a:pathLst>
                <a:path w="58" h="58">
                  <a:moveTo>
                    <a:pt x="58" y="30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48" y="8"/>
                  </a:lnTo>
                  <a:lnTo>
                    <a:pt x="40" y="2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2" y="42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40" y="56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8" y="3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8" name="Freeform 200"/>
            <p:cNvSpPr>
              <a:spLocks/>
            </p:cNvSpPr>
            <p:nvPr/>
          </p:nvSpPr>
          <p:spPr bwMode="auto">
            <a:xfrm>
              <a:off x="2835" y="3348"/>
              <a:ext cx="26" cy="34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2"/>
                </a:cxn>
                <a:cxn ang="0">
                  <a:pos x="26" y="18"/>
                </a:cxn>
              </a:cxnLst>
              <a:rect l="0" t="0" r="r" b="b"/>
              <a:pathLst>
                <a:path w="26" h="34">
                  <a:moveTo>
                    <a:pt x="26" y="18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2"/>
                  </a:lnTo>
                  <a:lnTo>
                    <a:pt x="26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29" name="Freeform 201"/>
            <p:cNvSpPr>
              <a:spLocks/>
            </p:cNvSpPr>
            <p:nvPr/>
          </p:nvSpPr>
          <p:spPr bwMode="auto">
            <a:xfrm>
              <a:off x="2887" y="3336"/>
              <a:ext cx="51" cy="56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0"/>
                </a:cxn>
                <a:cxn ang="0">
                  <a:pos x="45" y="4"/>
                </a:cxn>
                <a:cxn ang="0">
                  <a:pos x="39" y="2"/>
                </a:cxn>
                <a:cxn ang="0">
                  <a:pos x="31" y="0"/>
                </a:cxn>
                <a:cxn ang="0">
                  <a:pos x="25" y="2"/>
                </a:cxn>
                <a:cxn ang="0">
                  <a:pos x="19" y="4"/>
                </a:cxn>
                <a:cxn ang="0">
                  <a:pos x="15" y="10"/>
                </a:cxn>
                <a:cxn ang="0">
                  <a:pos x="15" y="2"/>
                </a:cxn>
                <a:cxn ang="0">
                  <a:pos x="0" y="2"/>
                </a:cxn>
                <a:cxn ang="0">
                  <a:pos x="0" y="56"/>
                </a:cxn>
                <a:cxn ang="0">
                  <a:pos x="15" y="56"/>
                </a:cxn>
                <a:cxn ang="0">
                  <a:pos x="15" y="26"/>
                </a:cxn>
                <a:cxn ang="0">
                  <a:pos x="15" y="20"/>
                </a:cxn>
                <a:cxn ang="0">
                  <a:pos x="19" y="16"/>
                </a:cxn>
                <a:cxn ang="0">
                  <a:pos x="21" y="14"/>
                </a:cxn>
                <a:cxn ang="0">
                  <a:pos x="27" y="12"/>
                </a:cxn>
                <a:cxn ang="0">
                  <a:pos x="31" y="14"/>
                </a:cxn>
                <a:cxn ang="0">
                  <a:pos x="35" y="16"/>
                </a:cxn>
                <a:cxn ang="0">
                  <a:pos x="35" y="24"/>
                </a:cxn>
                <a:cxn ang="0">
                  <a:pos x="35" y="56"/>
                </a:cxn>
                <a:cxn ang="0">
                  <a:pos x="51" y="56"/>
                </a:cxn>
                <a:cxn ang="0">
                  <a:pos x="51" y="18"/>
                </a:cxn>
              </a:cxnLst>
              <a:rect l="0" t="0" r="r" b="b"/>
              <a:pathLst>
                <a:path w="51" h="56">
                  <a:moveTo>
                    <a:pt x="51" y="18"/>
                  </a:moveTo>
                  <a:lnTo>
                    <a:pt x="49" y="10"/>
                  </a:lnTo>
                  <a:lnTo>
                    <a:pt x="45" y="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25" y="2"/>
                  </a:lnTo>
                  <a:lnTo>
                    <a:pt x="19" y="4"/>
                  </a:lnTo>
                  <a:lnTo>
                    <a:pt x="15" y="10"/>
                  </a:lnTo>
                  <a:lnTo>
                    <a:pt x="15" y="2"/>
                  </a:lnTo>
                  <a:lnTo>
                    <a:pt x="0" y="2"/>
                  </a:lnTo>
                  <a:lnTo>
                    <a:pt x="0" y="56"/>
                  </a:lnTo>
                  <a:lnTo>
                    <a:pt x="15" y="56"/>
                  </a:lnTo>
                  <a:lnTo>
                    <a:pt x="15" y="26"/>
                  </a:lnTo>
                  <a:lnTo>
                    <a:pt x="15" y="20"/>
                  </a:lnTo>
                  <a:lnTo>
                    <a:pt x="19" y="16"/>
                  </a:lnTo>
                  <a:lnTo>
                    <a:pt x="21" y="14"/>
                  </a:lnTo>
                  <a:lnTo>
                    <a:pt x="27" y="12"/>
                  </a:lnTo>
                  <a:lnTo>
                    <a:pt x="31" y="14"/>
                  </a:lnTo>
                  <a:lnTo>
                    <a:pt x="35" y="16"/>
                  </a:lnTo>
                  <a:lnTo>
                    <a:pt x="35" y="24"/>
                  </a:lnTo>
                  <a:lnTo>
                    <a:pt x="35" y="56"/>
                  </a:lnTo>
                  <a:lnTo>
                    <a:pt x="51" y="56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0" name="Freeform 202"/>
            <p:cNvSpPr>
              <a:spLocks/>
            </p:cNvSpPr>
            <p:nvPr/>
          </p:nvSpPr>
          <p:spPr bwMode="auto">
            <a:xfrm>
              <a:off x="2994" y="3348"/>
              <a:ext cx="24" cy="34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22"/>
                </a:cxn>
                <a:cxn ang="0">
                  <a:pos x="22" y="28"/>
                </a:cxn>
                <a:cxn ang="0">
                  <a:pos x="18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30"/>
                </a:cxn>
                <a:cxn ang="0">
                  <a:pos x="0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24" y="18"/>
                </a:cxn>
              </a:cxnLst>
              <a:rect l="0" t="0" r="r" b="b"/>
              <a:pathLst>
                <a:path w="24" h="34">
                  <a:moveTo>
                    <a:pt x="24" y="18"/>
                  </a:moveTo>
                  <a:lnTo>
                    <a:pt x="24" y="22"/>
                  </a:lnTo>
                  <a:lnTo>
                    <a:pt x="22" y="28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24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1" name="Freeform 203"/>
            <p:cNvSpPr>
              <a:spLocks/>
            </p:cNvSpPr>
            <p:nvPr/>
          </p:nvSpPr>
          <p:spPr bwMode="auto">
            <a:xfrm>
              <a:off x="2980" y="3318"/>
              <a:ext cx="54" cy="7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14" y="74"/>
                </a:cxn>
                <a:cxn ang="0">
                  <a:pos x="14" y="68"/>
                </a:cxn>
                <a:cxn ang="0">
                  <a:pos x="18" y="72"/>
                </a:cxn>
                <a:cxn ang="0">
                  <a:pos x="20" y="74"/>
                </a:cxn>
                <a:cxn ang="0">
                  <a:pos x="30" y="76"/>
                </a:cxn>
                <a:cxn ang="0">
                  <a:pos x="36" y="76"/>
                </a:cxn>
                <a:cxn ang="0">
                  <a:pos x="40" y="74"/>
                </a:cxn>
                <a:cxn ang="0">
                  <a:pos x="44" y="70"/>
                </a:cxn>
                <a:cxn ang="0">
                  <a:pos x="48" y="68"/>
                </a:cxn>
                <a:cxn ang="0">
                  <a:pos x="52" y="58"/>
                </a:cxn>
                <a:cxn ang="0">
                  <a:pos x="54" y="46"/>
                </a:cxn>
                <a:cxn ang="0">
                  <a:pos x="52" y="34"/>
                </a:cxn>
                <a:cxn ang="0">
                  <a:pos x="46" y="26"/>
                </a:cxn>
                <a:cxn ang="0">
                  <a:pos x="38" y="20"/>
                </a:cxn>
                <a:cxn ang="0">
                  <a:pos x="30" y="18"/>
                </a:cxn>
                <a:cxn ang="0">
                  <a:pos x="24" y="18"/>
                </a:cxn>
                <a:cxn ang="0">
                  <a:pos x="20" y="20"/>
                </a:cxn>
                <a:cxn ang="0">
                  <a:pos x="14" y="26"/>
                </a:cxn>
                <a:cxn ang="0">
                  <a:pos x="14" y="0"/>
                </a:cxn>
              </a:cxnLst>
              <a:rect l="0" t="0" r="r" b="b"/>
              <a:pathLst>
                <a:path w="54" h="76">
                  <a:moveTo>
                    <a:pt x="14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14" y="74"/>
                  </a:lnTo>
                  <a:lnTo>
                    <a:pt x="14" y="68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30" y="76"/>
                  </a:lnTo>
                  <a:lnTo>
                    <a:pt x="36" y="76"/>
                  </a:lnTo>
                  <a:lnTo>
                    <a:pt x="40" y="74"/>
                  </a:lnTo>
                  <a:lnTo>
                    <a:pt x="44" y="70"/>
                  </a:lnTo>
                  <a:lnTo>
                    <a:pt x="48" y="68"/>
                  </a:lnTo>
                  <a:lnTo>
                    <a:pt x="52" y="58"/>
                  </a:lnTo>
                  <a:lnTo>
                    <a:pt x="54" y="46"/>
                  </a:lnTo>
                  <a:lnTo>
                    <a:pt x="52" y="34"/>
                  </a:lnTo>
                  <a:lnTo>
                    <a:pt x="46" y="26"/>
                  </a:lnTo>
                  <a:lnTo>
                    <a:pt x="38" y="20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14" y="2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2" name="Freeform 204"/>
            <p:cNvSpPr>
              <a:spLocks/>
            </p:cNvSpPr>
            <p:nvPr/>
          </p:nvSpPr>
          <p:spPr bwMode="auto">
            <a:xfrm>
              <a:off x="3040" y="3338"/>
              <a:ext cx="54" cy="7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0" y="0"/>
                </a:cxn>
                <a:cxn ang="0">
                  <a:pos x="28" y="4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18" y="62"/>
                </a:cxn>
                <a:cxn ang="0">
                  <a:pos x="16" y="64"/>
                </a:cxn>
                <a:cxn ang="0">
                  <a:pos x="10" y="66"/>
                </a:cxn>
                <a:cxn ang="0">
                  <a:pos x="8" y="66"/>
                </a:cxn>
                <a:cxn ang="0">
                  <a:pos x="8" y="76"/>
                </a:cxn>
                <a:cxn ang="0">
                  <a:pos x="14" y="78"/>
                </a:cxn>
                <a:cxn ang="0">
                  <a:pos x="22" y="76"/>
                </a:cxn>
                <a:cxn ang="0">
                  <a:pos x="28" y="74"/>
                </a:cxn>
                <a:cxn ang="0">
                  <a:pos x="32" y="66"/>
                </a:cxn>
                <a:cxn ang="0">
                  <a:pos x="36" y="54"/>
                </a:cxn>
                <a:cxn ang="0">
                  <a:pos x="54" y="0"/>
                </a:cxn>
              </a:cxnLst>
              <a:rect l="0" t="0" r="r" b="b"/>
              <a:pathLst>
                <a:path w="54" h="78">
                  <a:moveTo>
                    <a:pt x="54" y="0"/>
                  </a:moveTo>
                  <a:lnTo>
                    <a:pt x="40" y="0"/>
                  </a:lnTo>
                  <a:lnTo>
                    <a:pt x="28" y="4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18" y="62"/>
                  </a:lnTo>
                  <a:lnTo>
                    <a:pt x="16" y="64"/>
                  </a:lnTo>
                  <a:lnTo>
                    <a:pt x="10" y="66"/>
                  </a:lnTo>
                  <a:lnTo>
                    <a:pt x="8" y="66"/>
                  </a:lnTo>
                  <a:lnTo>
                    <a:pt x="8" y="76"/>
                  </a:lnTo>
                  <a:lnTo>
                    <a:pt x="14" y="78"/>
                  </a:lnTo>
                  <a:lnTo>
                    <a:pt x="22" y="76"/>
                  </a:lnTo>
                  <a:lnTo>
                    <a:pt x="28" y="74"/>
                  </a:lnTo>
                  <a:lnTo>
                    <a:pt x="32" y="66"/>
                  </a:lnTo>
                  <a:lnTo>
                    <a:pt x="36" y="54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3" name="Freeform 205"/>
            <p:cNvSpPr>
              <a:spLocks/>
            </p:cNvSpPr>
            <p:nvPr/>
          </p:nvSpPr>
          <p:spPr bwMode="auto">
            <a:xfrm>
              <a:off x="2455" y="3446"/>
              <a:ext cx="533" cy="98"/>
            </a:xfrm>
            <a:custGeom>
              <a:avLst/>
              <a:gdLst/>
              <a:ahLst/>
              <a:cxnLst>
                <a:cxn ang="0">
                  <a:pos x="16" y="56"/>
                </a:cxn>
                <a:cxn ang="0">
                  <a:pos x="48" y="28"/>
                </a:cxn>
                <a:cxn ang="0">
                  <a:pos x="8" y="26"/>
                </a:cxn>
                <a:cxn ang="0">
                  <a:pos x="6" y="66"/>
                </a:cxn>
                <a:cxn ang="0">
                  <a:pos x="42" y="74"/>
                </a:cxn>
                <a:cxn ang="0">
                  <a:pos x="20" y="34"/>
                </a:cxn>
                <a:cxn ang="0">
                  <a:pos x="38" y="42"/>
                </a:cxn>
                <a:cxn ang="0">
                  <a:pos x="86" y="36"/>
                </a:cxn>
                <a:cxn ang="0">
                  <a:pos x="84" y="60"/>
                </a:cxn>
                <a:cxn ang="0">
                  <a:pos x="174" y="42"/>
                </a:cxn>
                <a:cxn ang="0">
                  <a:pos x="136" y="20"/>
                </a:cxn>
                <a:cxn ang="0">
                  <a:pos x="118" y="56"/>
                </a:cxn>
                <a:cxn ang="0">
                  <a:pos x="156" y="76"/>
                </a:cxn>
                <a:cxn ang="0">
                  <a:pos x="38" y="60"/>
                </a:cxn>
                <a:cxn ang="0">
                  <a:pos x="138" y="64"/>
                </a:cxn>
                <a:cxn ang="0">
                  <a:pos x="138" y="34"/>
                </a:cxn>
                <a:cxn ang="0">
                  <a:pos x="38" y="60"/>
                </a:cxn>
                <a:cxn ang="0">
                  <a:pos x="200" y="64"/>
                </a:cxn>
                <a:cxn ang="0">
                  <a:pos x="202" y="32"/>
                </a:cxn>
                <a:cxn ang="0">
                  <a:pos x="230" y="34"/>
                </a:cxn>
                <a:cxn ang="0">
                  <a:pos x="196" y="22"/>
                </a:cxn>
                <a:cxn ang="0">
                  <a:pos x="186" y="68"/>
                </a:cxn>
                <a:cxn ang="0">
                  <a:pos x="218" y="74"/>
                </a:cxn>
                <a:cxn ang="0">
                  <a:pos x="38" y="60"/>
                </a:cxn>
                <a:cxn ang="0">
                  <a:pos x="256" y="78"/>
                </a:cxn>
                <a:cxn ang="0">
                  <a:pos x="250" y="98"/>
                </a:cxn>
                <a:cxn ang="0">
                  <a:pos x="38" y="60"/>
                </a:cxn>
                <a:cxn ang="0">
                  <a:pos x="302" y="30"/>
                </a:cxn>
                <a:cxn ang="0">
                  <a:pos x="318" y="76"/>
                </a:cxn>
                <a:cxn ang="0">
                  <a:pos x="316" y="30"/>
                </a:cxn>
                <a:cxn ang="0">
                  <a:pos x="388" y="48"/>
                </a:cxn>
                <a:cxn ang="0">
                  <a:pos x="360" y="20"/>
                </a:cxn>
                <a:cxn ang="0">
                  <a:pos x="332" y="48"/>
                </a:cxn>
                <a:cxn ang="0">
                  <a:pos x="360" y="78"/>
                </a:cxn>
                <a:cxn ang="0">
                  <a:pos x="388" y="48"/>
                </a:cxn>
                <a:cxn ang="0">
                  <a:pos x="360" y="66"/>
                </a:cxn>
                <a:cxn ang="0">
                  <a:pos x="348" y="38"/>
                </a:cxn>
                <a:cxn ang="0">
                  <a:pos x="372" y="48"/>
                </a:cxn>
                <a:cxn ang="0">
                  <a:pos x="427" y="20"/>
                </a:cxn>
                <a:cxn ang="0">
                  <a:pos x="398" y="44"/>
                </a:cxn>
                <a:cxn ang="0">
                  <a:pos x="431" y="60"/>
                </a:cxn>
                <a:cxn ang="0">
                  <a:pos x="410" y="62"/>
                </a:cxn>
                <a:cxn ang="0">
                  <a:pos x="412" y="76"/>
                </a:cxn>
                <a:cxn ang="0">
                  <a:pos x="447" y="58"/>
                </a:cxn>
                <a:cxn ang="0">
                  <a:pos x="412" y="38"/>
                </a:cxn>
                <a:cxn ang="0">
                  <a:pos x="429" y="32"/>
                </a:cxn>
                <a:cxn ang="0">
                  <a:pos x="471" y="76"/>
                </a:cxn>
                <a:cxn ang="0">
                  <a:pos x="457" y="14"/>
                </a:cxn>
                <a:cxn ang="0">
                  <a:pos x="529" y="28"/>
                </a:cxn>
                <a:cxn ang="0">
                  <a:pos x="485" y="32"/>
                </a:cxn>
                <a:cxn ang="0">
                  <a:pos x="513" y="56"/>
                </a:cxn>
                <a:cxn ang="0">
                  <a:pos x="503" y="66"/>
                </a:cxn>
                <a:cxn ang="0">
                  <a:pos x="485" y="68"/>
                </a:cxn>
                <a:cxn ang="0">
                  <a:pos x="531" y="68"/>
                </a:cxn>
                <a:cxn ang="0">
                  <a:pos x="515" y="42"/>
                </a:cxn>
                <a:cxn ang="0">
                  <a:pos x="507" y="30"/>
                </a:cxn>
              </a:cxnLst>
              <a:rect l="0" t="0" r="r" b="b"/>
              <a:pathLst>
                <a:path w="533" h="98">
                  <a:moveTo>
                    <a:pt x="38" y="60"/>
                  </a:moveTo>
                  <a:lnTo>
                    <a:pt x="34" y="64"/>
                  </a:lnTo>
                  <a:lnTo>
                    <a:pt x="28" y="66"/>
                  </a:lnTo>
                  <a:lnTo>
                    <a:pt x="22" y="64"/>
                  </a:lnTo>
                  <a:lnTo>
                    <a:pt x="18" y="60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2" y="42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36" y="20"/>
                  </a:lnTo>
                  <a:lnTo>
                    <a:pt x="28" y="20"/>
                  </a:lnTo>
                  <a:lnTo>
                    <a:pt x="20" y="20"/>
                  </a:lnTo>
                  <a:lnTo>
                    <a:pt x="12" y="22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2" y="54"/>
                  </a:lnTo>
                  <a:lnTo>
                    <a:pt x="2" y="62"/>
                  </a:lnTo>
                  <a:lnTo>
                    <a:pt x="6" y="66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8" y="76"/>
                  </a:lnTo>
                  <a:lnTo>
                    <a:pt x="28" y="78"/>
                  </a:lnTo>
                  <a:lnTo>
                    <a:pt x="36" y="76"/>
                  </a:lnTo>
                  <a:lnTo>
                    <a:pt x="42" y="74"/>
                  </a:lnTo>
                  <a:lnTo>
                    <a:pt x="48" y="68"/>
                  </a:lnTo>
                  <a:lnTo>
                    <a:pt x="52" y="60"/>
                  </a:lnTo>
                  <a:lnTo>
                    <a:pt x="38" y="60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4" y="34"/>
                  </a:lnTo>
                  <a:lnTo>
                    <a:pt x="36" y="38"/>
                  </a:lnTo>
                  <a:lnTo>
                    <a:pt x="38" y="42"/>
                  </a:lnTo>
                  <a:lnTo>
                    <a:pt x="16" y="42"/>
                  </a:lnTo>
                  <a:lnTo>
                    <a:pt x="38" y="60"/>
                  </a:lnTo>
                  <a:lnTo>
                    <a:pt x="94" y="48"/>
                  </a:lnTo>
                  <a:lnTo>
                    <a:pt x="112" y="20"/>
                  </a:lnTo>
                  <a:lnTo>
                    <a:pt x="94" y="20"/>
                  </a:lnTo>
                  <a:lnTo>
                    <a:pt x="86" y="36"/>
                  </a:lnTo>
                  <a:lnTo>
                    <a:pt x="76" y="20"/>
                  </a:lnTo>
                  <a:lnTo>
                    <a:pt x="58" y="20"/>
                  </a:lnTo>
                  <a:lnTo>
                    <a:pt x="76" y="48"/>
                  </a:lnTo>
                  <a:lnTo>
                    <a:pt x="58" y="76"/>
                  </a:lnTo>
                  <a:lnTo>
                    <a:pt x="76" y="76"/>
                  </a:lnTo>
                  <a:lnTo>
                    <a:pt x="84" y="60"/>
                  </a:lnTo>
                  <a:lnTo>
                    <a:pt x="94" y="76"/>
                  </a:lnTo>
                  <a:lnTo>
                    <a:pt x="112" y="76"/>
                  </a:lnTo>
                  <a:lnTo>
                    <a:pt x="94" y="48"/>
                  </a:lnTo>
                  <a:lnTo>
                    <a:pt x="38" y="60"/>
                  </a:lnTo>
                  <a:lnTo>
                    <a:pt x="174" y="48"/>
                  </a:lnTo>
                  <a:lnTo>
                    <a:pt x="174" y="42"/>
                  </a:lnTo>
                  <a:lnTo>
                    <a:pt x="172" y="36"/>
                  </a:lnTo>
                  <a:lnTo>
                    <a:pt x="168" y="30"/>
                  </a:lnTo>
                  <a:lnTo>
                    <a:pt x="166" y="26"/>
                  </a:lnTo>
                  <a:lnTo>
                    <a:pt x="156" y="20"/>
                  </a:lnTo>
                  <a:lnTo>
                    <a:pt x="146" y="20"/>
                  </a:lnTo>
                  <a:lnTo>
                    <a:pt x="136" y="20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20" y="36"/>
                  </a:lnTo>
                  <a:lnTo>
                    <a:pt x="118" y="42"/>
                  </a:lnTo>
                  <a:lnTo>
                    <a:pt x="118" y="48"/>
                  </a:lnTo>
                  <a:lnTo>
                    <a:pt x="118" y="56"/>
                  </a:lnTo>
                  <a:lnTo>
                    <a:pt x="120" y="62"/>
                  </a:lnTo>
                  <a:lnTo>
                    <a:pt x="122" y="66"/>
                  </a:lnTo>
                  <a:lnTo>
                    <a:pt x="126" y="70"/>
                  </a:lnTo>
                  <a:lnTo>
                    <a:pt x="136" y="76"/>
                  </a:lnTo>
                  <a:lnTo>
                    <a:pt x="146" y="78"/>
                  </a:lnTo>
                  <a:lnTo>
                    <a:pt x="156" y="76"/>
                  </a:lnTo>
                  <a:lnTo>
                    <a:pt x="166" y="70"/>
                  </a:lnTo>
                  <a:lnTo>
                    <a:pt x="168" y="66"/>
                  </a:lnTo>
                  <a:lnTo>
                    <a:pt x="172" y="62"/>
                  </a:lnTo>
                  <a:lnTo>
                    <a:pt x="174" y="56"/>
                  </a:lnTo>
                  <a:lnTo>
                    <a:pt x="174" y="48"/>
                  </a:lnTo>
                  <a:lnTo>
                    <a:pt x="38" y="60"/>
                  </a:lnTo>
                  <a:lnTo>
                    <a:pt x="160" y="48"/>
                  </a:lnTo>
                  <a:lnTo>
                    <a:pt x="158" y="54"/>
                  </a:lnTo>
                  <a:lnTo>
                    <a:pt x="156" y="60"/>
                  </a:lnTo>
                  <a:lnTo>
                    <a:pt x="152" y="64"/>
                  </a:lnTo>
                  <a:lnTo>
                    <a:pt x="146" y="66"/>
                  </a:lnTo>
                  <a:lnTo>
                    <a:pt x="138" y="64"/>
                  </a:lnTo>
                  <a:lnTo>
                    <a:pt x="134" y="60"/>
                  </a:lnTo>
                  <a:lnTo>
                    <a:pt x="132" y="54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34" y="38"/>
                  </a:lnTo>
                  <a:lnTo>
                    <a:pt x="138" y="34"/>
                  </a:lnTo>
                  <a:lnTo>
                    <a:pt x="146" y="32"/>
                  </a:lnTo>
                  <a:lnTo>
                    <a:pt x="152" y="34"/>
                  </a:lnTo>
                  <a:lnTo>
                    <a:pt x="156" y="38"/>
                  </a:lnTo>
                  <a:lnTo>
                    <a:pt x="158" y="42"/>
                  </a:lnTo>
                  <a:lnTo>
                    <a:pt x="160" y="48"/>
                  </a:lnTo>
                  <a:lnTo>
                    <a:pt x="38" y="60"/>
                  </a:lnTo>
                  <a:lnTo>
                    <a:pt x="218" y="56"/>
                  </a:lnTo>
                  <a:lnTo>
                    <a:pt x="214" y="62"/>
                  </a:lnTo>
                  <a:lnTo>
                    <a:pt x="212" y="64"/>
                  </a:lnTo>
                  <a:lnTo>
                    <a:pt x="208" y="66"/>
                  </a:lnTo>
                  <a:lnTo>
                    <a:pt x="204" y="64"/>
                  </a:lnTo>
                  <a:lnTo>
                    <a:pt x="200" y="64"/>
                  </a:lnTo>
                  <a:lnTo>
                    <a:pt x="198" y="58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2"/>
                  </a:lnTo>
                  <a:lnTo>
                    <a:pt x="198" y="36"/>
                  </a:lnTo>
                  <a:lnTo>
                    <a:pt x="202" y="32"/>
                  </a:lnTo>
                  <a:lnTo>
                    <a:pt x="208" y="32"/>
                  </a:lnTo>
                  <a:lnTo>
                    <a:pt x="212" y="32"/>
                  </a:lnTo>
                  <a:lnTo>
                    <a:pt x="214" y="34"/>
                  </a:lnTo>
                  <a:lnTo>
                    <a:pt x="218" y="40"/>
                  </a:lnTo>
                  <a:lnTo>
                    <a:pt x="232" y="40"/>
                  </a:lnTo>
                  <a:lnTo>
                    <a:pt x="230" y="3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214" y="20"/>
                  </a:lnTo>
                  <a:lnTo>
                    <a:pt x="208" y="20"/>
                  </a:lnTo>
                  <a:lnTo>
                    <a:pt x="200" y="20"/>
                  </a:lnTo>
                  <a:lnTo>
                    <a:pt x="196" y="22"/>
                  </a:lnTo>
                  <a:lnTo>
                    <a:pt x="190" y="24"/>
                  </a:lnTo>
                  <a:lnTo>
                    <a:pt x="188" y="28"/>
                  </a:lnTo>
                  <a:lnTo>
                    <a:pt x="182" y="38"/>
                  </a:lnTo>
                  <a:lnTo>
                    <a:pt x="180" y="50"/>
                  </a:lnTo>
                  <a:lnTo>
                    <a:pt x="182" y="60"/>
                  </a:lnTo>
                  <a:lnTo>
                    <a:pt x="186" y="68"/>
                  </a:lnTo>
                  <a:lnTo>
                    <a:pt x="190" y="72"/>
                  </a:lnTo>
                  <a:lnTo>
                    <a:pt x="194" y="74"/>
                  </a:lnTo>
                  <a:lnTo>
                    <a:pt x="200" y="76"/>
                  </a:lnTo>
                  <a:lnTo>
                    <a:pt x="206" y="78"/>
                  </a:lnTo>
                  <a:lnTo>
                    <a:pt x="214" y="76"/>
                  </a:lnTo>
                  <a:lnTo>
                    <a:pt x="218" y="74"/>
                  </a:lnTo>
                  <a:lnTo>
                    <a:pt x="224" y="72"/>
                  </a:lnTo>
                  <a:lnTo>
                    <a:pt x="226" y="68"/>
                  </a:lnTo>
                  <a:lnTo>
                    <a:pt x="230" y="62"/>
                  </a:lnTo>
                  <a:lnTo>
                    <a:pt x="232" y="56"/>
                  </a:lnTo>
                  <a:lnTo>
                    <a:pt x="218" y="56"/>
                  </a:lnTo>
                  <a:lnTo>
                    <a:pt x="38" y="60"/>
                  </a:lnTo>
                  <a:lnTo>
                    <a:pt x="292" y="20"/>
                  </a:lnTo>
                  <a:lnTo>
                    <a:pt x="276" y="20"/>
                  </a:lnTo>
                  <a:lnTo>
                    <a:pt x="264" y="62"/>
                  </a:lnTo>
                  <a:lnTo>
                    <a:pt x="252" y="20"/>
                  </a:lnTo>
                  <a:lnTo>
                    <a:pt x="236" y="20"/>
                  </a:lnTo>
                  <a:lnTo>
                    <a:pt x="256" y="78"/>
                  </a:lnTo>
                  <a:lnTo>
                    <a:pt x="256" y="82"/>
                  </a:lnTo>
                  <a:lnTo>
                    <a:pt x="254" y="86"/>
                  </a:lnTo>
                  <a:lnTo>
                    <a:pt x="248" y="86"/>
                  </a:lnTo>
                  <a:lnTo>
                    <a:pt x="244" y="86"/>
                  </a:lnTo>
                  <a:lnTo>
                    <a:pt x="244" y="98"/>
                  </a:lnTo>
                  <a:lnTo>
                    <a:pt x="250" y="98"/>
                  </a:lnTo>
                  <a:lnTo>
                    <a:pt x="258" y="98"/>
                  </a:lnTo>
                  <a:lnTo>
                    <a:pt x="264" y="94"/>
                  </a:lnTo>
                  <a:lnTo>
                    <a:pt x="268" y="88"/>
                  </a:lnTo>
                  <a:lnTo>
                    <a:pt x="272" y="74"/>
                  </a:lnTo>
                  <a:lnTo>
                    <a:pt x="292" y="20"/>
                  </a:lnTo>
                  <a:lnTo>
                    <a:pt x="38" y="60"/>
                  </a:lnTo>
                  <a:lnTo>
                    <a:pt x="316" y="6"/>
                  </a:lnTo>
                  <a:lnTo>
                    <a:pt x="302" y="6"/>
                  </a:lnTo>
                  <a:lnTo>
                    <a:pt x="302" y="20"/>
                  </a:lnTo>
                  <a:lnTo>
                    <a:pt x="294" y="20"/>
                  </a:lnTo>
                  <a:lnTo>
                    <a:pt x="294" y="30"/>
                  </a:lnTo>
                  <a:lnTo>
                    <a:pt x="302" y="30"/>
                  </a:lnTo>
                  <a:lnTo>
                    <a:pt x="302" y="64"/>
                  </a:lnTo>
                  <a:lnTo>
                    <a:pt x="302" y="70"/>
                  </a:lnTo>
                  <a:lnTo>
                    <a:pt x="304" y="74"/>
                  </a:lnTo>
                  <a:lnTo>
                    <a:pt x="308" y="76"/>
                  </a:lnTo>
                  <a:lnTo>
                    <a:pt x="316" y="76"/>
                  </a:lnTo>
                  <a:lnTo>
                    <a:pt x="318" y="76"/>
                  </a:lnTo>
                  <a:lnTo>
                    <a:pt x="326" y="76"/>
                  </a:lnTo>
                  <a:lnTo>
                    <a:pt x="326" y="66"/>
                  </a:lnTo>
                  <a:lnTo>
                    <a:pt x="322" y="66"/>
                  </a:lnTo>
                  <a:lnTo>
                    <a:pt x="316" y="64"/>
                  </a:lnTo>
                  <a:lnTo>
                    <a:pt x="316" y="62"/>
                  </a:lnTo>
                  <a:lnTo>
                    <a:pt x="316" y="30"/>
                  </a:lnTo>
                  <a:lnTo>
                    <a:pt x="326" y="30"/>
                  </a:lnTo>
                  <a:lnTo>
                    <a:pt x="326" y="20"/>
                  </a:lnTo>
                  <a:lnTo>
                    <a:pt x="316" y="20"/>
                  </a:lnTo>
                  <a:lnTo>
                    <a:pt x="316" y="6"/>
                  </a:lnTo>
                  <a:lnTo>
                    <a:pt x="38" y="60"/>
                  </a:lnTo>
                  <a:lnTo>
                    <a:pt x="388" y="48"/>
                  </a:lnTo>
                  <a:lnTo>
                    <a:pt x="388" y="42"/>
                  </a:lnTo>
                  <a:lnTo>
                    <a:pt x="386" y="36"/>
                  </a:lnTo>
                  <a:lnTo>
                    <a:pt x="382" y="30"/>
                  </a:lnTo>
                  <a:lnTo>
                    <a:pt x="380" y="26"/>
                  </a:lnTo>
                  <a:lnTo>
                    <a:pt x="370" y="20"/>
                  </a:lnTo>
                  <a:lnTo>
                    <a:pt x="360" y="20"/>
                  </a:lnTo>
                  <a:lnTo>
                    <a:pt x="348" y="20"/>
                  </a:lnTo>
                  <a:lnTo>
                    <a:pt x="340" y="26"/>
                  </a:lnTo>
                  <a:lnTo>
                    <a:pt x="336" y="30"/>
                  </a:lnTo>
                  <a:lnTo>
                    <a:pt x="334" y="36"/>
                  </a:lnTo>
                  <a:lnTo>
                    <a:pt x="332" y="42"/>
                  </a:lnTo>
                  <a:lnTo>
                    <a:pt x="332" y="48"/>
                  </a:lnTo>
                  <a:lnTo>
                    <a:pt x="332" y="56"/>
                  </a:lnTo>
                  <a:lnTo>
                    <a:pt x="334" y="62"/>
                  </a:lnTo>
                  <a:lnTo>
                    <a:pt x="336" y="66"/>
                  </a:lnTo>
                  <a:lnTo>
                    <a:pt x="340" y="70"/>
                  </a:lnTo>
                  <a:lnTo>
                    <a:pt x="348" y="76"/>
                  </a:lnTo>
                  <a:lnTo>
                    <a:pt x="360" y="78"/>
                  </a:lnTo>
                  <a:lnTo>
                    <a:pt x="370" y="76"/>
                  </a:lnTo>
                  <a:lnTo>
                    <a:pt x="380" y="70"/>
                  </a:lnTo>
                  <a:lnTo>
                    <a:pt x="382" y="66"/>
                  </a:lnTo>
                  <a:lnTo>
                    <a:pt x="386" y="62"/>
                  </a:lnTo>
                  <a:lnTo>
                    <a:pt x="388" y="56"/>
                  </a:lnTo>
                  <a:lnTo>
                    <a:pt x="388" y="48"/>
                  </a:lnTo>
                  <a:lnTo>
                    <a:pt x="38" y="60"/>
                  </a:lnTo>
                  <a:lnTo>
                    <a:pt x="372" y="48"/>
                  </a:lnTo>
                  <a:lnTo>
                    <a:pt x="372" y="54"/>
                  </a:lnTo>
                  <a:lnTo>
                    <a:pt x="370" y="60"/>
                  </a:lnTo>
                  <a:lnTo>
                    <a:pt x="366" y="64"/>
                  </a:lnTo>
                  <a:lnTo>
                    <a:pt x="360" y="66"/>
                  </a:lnTo>
                  <a:lnTo>
                    <a:pt x="352" y="64"/>
                  </a:lnTo>
                  <a:lnTo>
                    <a:pt x="348" y="60"/>
                  </a:lnTo>
                  <a:lnTo>
                    <a:pt x="346" y="54"/>
                  </a:lnTo>
                  <a:lnTo>
                    <a:pt x="346" y="48"/>
                  </a:lnTo>
                  <a:lnTo>
                    <a:pt x="346" y="42"/>
                  </a:lnTo>
                  <a:lnTo>
                    <a:pt x="348" y="38"/>
                  </a:lnTo>
                  <a:lnTo>
                    <a:pt x="352" y="34"/>
                  </a:lnTo>
                  <a:lnTo>
                    <a:pt x="360" y="32"/>
                  </a:lnTo>
                  <a:lnTo>
                    <a:pt x="366" y="34"/>
                  </a:lnTo>
                  <a:lnTo>
                    <a:pt x="370" y="38"/>
                  </a:lnTo>
                  <a:lnTo>
                    <a:pt x="372" y="42"/>
                  </a:lnTo>
                  <a:lnTo>
                    <a:pt x="372" y="48"/>
                  </a:lnTo>
                  <a:lnTo>
                    <a:pt x="38" y="60"/>
                  </a:lnTo>
                  <a:lnTo>
                    <a:pt x="445" y="38"/>
                  </a:lnTo>
                  <a:lnTo>
                    <a:pt x="443" y="32"/>
                  </a:lnTo>
                  <a:lnTo>
                    <a:pt x="441" y="28"/>
                  </a:lnTo>
                  <a:lnTo>
                    <a:pt x="435" y="22"/>
                  </a:lnTo>
                  <a:lnTo>
                    <a:pt x="427" y="20"/>
                  </a:lnTo>
                  <a:lnTo>
                    <a:pt x="418" y="20"/>
                  </a:lnTo>
                  <a:lnTo>
                    <a:pt x="408" y="20"/>
                  </a:lnTo>
                  <a:lnTo>
                    <a:pt x="402" y="26"/>
                  </a:lnTo>
                  <a:lnTo>
                    <a:pt x="398" y="32"/>
                  </a:lnTo>
                  <a:lnTo>
                    <a:pt x="396" y="38"/>
                  </a:lnTo>
                  <a:lnTo>
                    <a:pt x="398" y="44"/>
                  </a:lnTo>
                  <a:lnTo>
                    <a:pt x="402" y="48"/>
                  </a:lnTo>
                  <a:lnTo>
                    <a:pt x="408" y="52"/>
                  </a:lnTo>
                  <a:lnTo>
                    <a:pt x="414" y="54"/>
                  </a:lnTo>
                  <a:lnTo>
                    <a:pt x="427" y="56"/>
                  </a:lnTo>
                  <a:lnTo>
                    <a:pt x="431" y="58"/>
                  </a:lnTo>
                  <a:lnTo>
                    <a:pt x="431" y="60"/>
                  </a:lnTo>
                  <a:lnTo>
                    <a:pt x="429" y="64"/>
                  </a:lnTo>
                  <a:lnTo>
                    <a:pt x="427" y="66"/>
                  </a:lnTo>
                  <a:lnTo>
                    <a:pt x="422" y="66"/>
                  </a:lnTo>
                  <a:lnTo>
                    <a:pt x="416" y="66"/>
                  </a:lnTo>
                  <a:lnTo>
                    <a:pt x="412" y="64"/>
                  </a:lnTo>
                  <a:lnTo>
                    <a:pt x="410" y="62"/>
                  </a:lnTo>
                  <a:lnTo>
                    <a:pt x="410" y="58"/>
                  </a:lnTo>
                  <a:lnTo>
                    <a:pt x="394" y="58"/>
                  </a:lnTo>
                  <a:lnTo>
                    <a:pt x="396" y="64"/>
                  </a:lnTo>
                  <a:lnTo>
                    <a:pt x="396" y="68"/>
                  </a:lnTo>
                  <a:lnTo>
                    <a:pt x="404" y="74"/>
                  </a:lnTo>
                  <a:lnTo>
                    <a:pt x="412" y="76"/>
                  </a:lnTo>
                  <a:lnTo>
                    <a:pt x="420" y="78"/>
                  </a:lnTo>
                  <a:lnTo>
                    <a:pt x="429" y="76"/>
                  </a:lnTo>
                  <a:lnTo>
                    <a:pt x="437" y="74"/>
                  </a:lnTo>
                  <a:lnTo>
                    <a:pt x="443" y="68"/>
                  </a:lnTo>
                  <a:lnTo>
                    <a:pt x="445" y="64"/>
                  </a:lnTo>
                  <a:lnTo>
                    <a:pt x="447" y="58"/>
                  </a:lnTo>
                  <a:lnTo>
                    <a:pt x="445" y="52"/>
                  </a:lnTo>
                  <a:lnTo>
                    <a:pt x="441" y="48"/>
                  </a:lnTo>
                  <a:lnTo>
                    <a:pt x="435" y="44"/>
                  </a:lnTo>
                  <a:lnTo>
                    <a:pt x="429" y="42"/>
                  </a:lnTo>
                  <a:lnTo>
                    <a:pt x="416" y="40"/>
                  </a:lnTo>
                  <a:lnTo>
                    <a:pt x="412" y="38"/>
                  </a:lnTo>
                  <a:lnTo>
                    <a:pt x="410" y="36"/>
                  </a:lnTo>
                  <a:lnTo>
                    <a:pt x="412" y="32"/>
                  </a:lnTo>
                  <a:lnTo>
                    <a:pt x="414" y="30"/>
                  </a:lnTo>
                  <a:lnTo>
                    <a:pt x="420" y="30"/>
                  </a:lnTo>
                  <a:lnTo>
                    <a:pt x="425" y="30"/>
                  </a:lnTo>
                  <a:lnTo>
                    <a:pt x="429" y="32"/>
                  </a:lnTo>
                  <a:lnTo>
                    <a:pt x="431" y="38"/>
                  </a:lnTo>
                  <a:lnTo>
                    <a:pt x="445" y="38"/>
                  </a:lnTo>
                  <a:lnTo>
                    <a:pt x="38" y="60"/>
                  </a:lnTo>
                  <a:lnTo>
                    <a:pt x="457" y="20"/>
                  </a:lnTo>
                  <a:lnTo>
                    <a:pt x="457" y="76"/>
                  </a:lnTo>
                  <a:lnTo>
                    <a:pt x="471" y="76"/>
                  </a:lnTo>
                  <a:lnTo>
                    <a:pt x="471" y="20"/>
                  </a:lnTo>
                  <a:lnTo>
                    <a:pt x="457" y="20"/>
                  </a:lnTo>
                  <a:lnTo>
                    <a:pt x="38" y="60"/>
                  </a:lnTo>
                  <a:lnTo>
                    <a:pt x="471" y="0"/>
                  </a:lnTo>
                  <a:lnTo>
                    <a:pt x="457" y="0"/>
                  </a:lnTo>
                  <a:lnTo>
                    <a:pt x="457" y="14"/>
                  </a:lnTo>
                  <a:lnTo>
                    <a:pt x="471" y="14"/>
                  </a:lnTo>
                  <a:lnTo>
                    <a:pt x="471" y="0"/>
                  </a:lnTo>
                  <a:lnTo>
                    <a:pt x="38" y="60"/>
                  </a:lnTo>
                  <a:lnTo>
                    <a:pt x="531" y="38"/>
                  </a:lnTo>
                  <a:lnTo>
                    <a:pt x="531" y="32"/>
                  </a:lnTo>
                  <a:lnTo>
                    <a:pt x="529" y="28"/>
                  </a:lnTo>
                  <a:lnTo>
                    <a:pt x="523" y="22"/>
                  </a:lnTo>
                  <a:lnTo>
                    <a:pt x="515" y="20"/>
                  </a:lnTo>
                  <a:lnTo>
                    <a:pt x="507" y="20"/>
                  </a:lnTo>
                  <a:lnTo>
                    <a:pt x="495" y="20"/>
                  </a:lnTo>
                  <a:lnTo>
                    <a:pt x="489" y="26"/>
                  </a:lnTo>
                  <a:lnTo>
                    <a:pt x="485" y="32"/>
                  </a:lnTo>
                  <a:lnTo>
                    <a:pt x="485" y="38"/>
                  </a:lnTo>
                  <a:lnTo>
                    <a:pt x="485" y="44"/>
                  </a:lnTo>
                  <a:lnTo>
                    <a:pt x="489" y="48"/>
                  </a:lnTo>
                  <a:lnTo>
                    <a:pt x="495" y="52"/>
                  </a:lnTo>
                  <a:lnTo>
                    <a:pt x="501" y="54"/>
                  </a:lnTo>
                  <a:lnTo>
                    <a:pt x="513" y="56"/>
                  </a:lnTo>
                  <a:lnTo>
                    <a:pt x="517" y="58"/>
                  </a:lnTo>
                  <a:lnTo>
                    <a:pt x="519" y="60"/>
                  </a:lnTo>
                  <a:lnTo>
                    <a:pt x="517" y="64"/>
                  </a:lnTo>
                  <a:lnTo>
                    <a:pt x="513" y="66"/>
                  </a:lnTo>
                  <a:lnTo>
                    <a:pt x="509" y="66"/>
                  </a:lnTo>
                  <a:lnTo>
                    <a:pt x="503" y="66"/>
                  </a:lnTo>
                  <a:lnTo>
                    <a:pt x="499" y="64"/>
                  </a:lnTo>
                  <a:lnTo>
                    <a:pt x="497" y="62"/>
                  </a:lnTo>
                  <a:lnTo>
                    <a:pt x="497" y="58"/>
                  </a:lnTo>
                  <a:lnTo>
                    <a:pt x="483" y="58"/>
                  </a:lnTo>
                  <a:lnTo>
                    <a:pt x="483" y="64"/>
                  </a:lnTo>
                  <a:lnTo>
                    <a:pt x="485" y="68"/>
                  </a:lnTo>
                  <a:lnTo>
                    <a:pt x="491" y="74"/>
                  </a:lnTo>
                  <a:lnTo>
                    <a:pt x="499" y="76"/>
                  </a:lnTo>
                  <a:lnTo>
                    <a:pt x="509" y="78"/>
                  </a:lnTo>
                  <a:lnTo>
                    <a:pt x="517" y="76"/>
                  </a:lnTo>
                  <a:lnTo>
                    <a:pt x="525" y="74"/>
                  </a:lnTo>
                  <a:lnTo>
                    <a:pt x="531" y="68"/>
                  </a:lnTo>
                  <a:lnTo>
                    <a:pt x="533" y="64"/>
                  </a:lnTo>
                  <a:lnTo>
                    <a:pt x="533" y="58"/>
                  </a:lnTo>
                  <a:lnTo>
                    <a:pt x="531" y="52"/>
                  </a:lnTo>
                  <a:lnTo>
                    <a:pt x="527" y="48"/>
                  </a:lnTo>
                  <a:lnTo>
                    <a:pt x="523" y="44"/>
                  </a:lnTo>
                  <a:lnTo>
                    <a:pt x="515" y="42"/>
                  </a:lnTo>
                  <a:lnTo>
                    <a:pt x="503" y="40"/>
                  </a:lnTo>
                  <a:lnTo>
                    <a:pt x="499" y="38"/>
                  </a:lnTo>
                  <a:lnTo>
                    <a:pt x="499" y="36"/>
                  </a:lnTo>
                  <a:lnTo>
                    <a:pt x="499" y="32"/>
                  </a:lnTo>
                  <a:lnTo>
                    <a:pt x="503" y="30"/>
                  </a:lnTo>
                  <a:lnTo>
                    <a:pt x="507" y="30"/>
                  </a:lnTo>
                  <a:lnTo>
                    <a:pt x="513" y="30"/>
                  </a:lnTo>
                  <a:lnTo>
                    <a:pt x="515" y="32"/>
                  </a:lnTo>
                  <a:lnTo>
                    <a:pt x="517" y="38"/>
                  </a:lnTo>
                  <a:lnTo>
                    <a:pt x="531" y="38"/>
                  </a:lnTo>
                  <a:lnTo>
                    <a:pt x="38" y="60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4" name="Freeform 206"/>
            <p:cNvSpPr>
              <a:spLocks/>
            </p:cNvSpPr>
            <p:nvPr/>
          </p:nvSpPr>
          <p:spPr bwMode="auto">
            <a:xfrm>
              <a:off x="2455" y="3466"/>
              <a:ext cx="54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4"/>
                </a:cxn>
                <a:cxn ang="0">
                  <a:pos x="28" y="46"/>
                </a:cxn>
                <a:cxn ang="0">
                  <a:pos x="22" y="44"/>
                </a:cxn>
                <a:cxn ang="0">
                  <a:pos x="18" y="40"/>
                </a:cxn>
                <a:cxn ang="0">
                  <a:pos x="16" y="36"/>
                </a:cxn>
                <a:cxn ang="0">
                  <a:pos x="16" y="32"/>
                </a:cxn>
                <a:cxn ang="0">
                  <a:pos x="54" y="32"/>
                </a:cxn>
                <a:cxn ang="0">
                  <a:pos x="54" y="30"/>
                </a:cxn>
                <a:cxn ang="0">
                  <a:pos x="52" y="22"/>
                </a:cxn>
                <a:cxn ang="0">
                  <a:pos x="50" y="14"/>
                </a:cxn>
                <a:cxn ang="0">
                  <a:pos x="48" y="8"/>
                </a:cxn>
                <a:cxn ang="0">
                  <a:pos x="44" y="4"/>
                </a:cxn>
                <a:cxn ang="0">
                  <a:pos x="36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6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4" h="58">
                  <a:moveTo>
                    <a:pt x="38" y="40"/>
                  </a:moveTo>
                  <a:lnTo>
                    <a:pt x="34" y="44"/>
                  </a:lnTo>
                  <a:lnTo>
                    <a:pt x="28" y="46"/>
                  </a:lnTo>
                  <a:lnTo>
                    <a:pt x="22" y="44"/>
                  </a:lnTo>
                  <a:lnTo>
                    <a:pt x="18" y="40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2" y="22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6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5" name="Freeform 207"/>
            <p:cNvSpPr>
              <a:spLocks/>
            </p:cNvSpPr>
            <p:nvPr/>
          </p:nvSpPr>
          <p:spPr bwMode="auto">
            <a:xfrm>
              <a:off x="2471" y="3478"/>
              <a:ext cx="22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0"/>
                </a:cxn>
                <a:cxn ang="0">
                  <a:pos x="0" y="10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0" y="1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6" name="Freeform 208"/>
            <p:cNvSpPr>
              <a:spLocks/>
            </p:cNvSpPr>
            <p:nvPr/>
          </p:nvSpPr>
          <p:spPr bwMode="auto">
            <a:xfrm>
              <a:off x="2513" y="3466"/>
              <a:ext cx="54" cy="56"/>
            </a:xfrm>
            <a:custGeom>
              <a:avLst/>
              <a:gdLst/>
              <a:ahLst/>
              <a:cxnLst>
                <a:cxn ang="0">
                  <a:pos x="36" y="28"/>
                </a:cxn>
                <a:cxn ang="0">
                  <a:pos x="54" y="0"/>
                </a:cxn>
                <a:cxn ang="0">
                  <a:pos x="36" y="0"/>
                </a:cxn>
                <a:cxn ang="0">
                  <a:pos x="28" y="16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18" y="28"/>
                </a:cxn>
                <a:cxn ang="0">
                  <a:pos x="0" y="56"/>
                </a:cxn>
                <a:cxn ang="0">
                  <a:pos x="18" y="56"/>
                </a:cxn>
                <a:cxn ang="0">
                  <a:pos x="26" y="40"/>
                </a:cxn>
                <a:cxn ang="0">
                  <a:pos x="36" y="56"/>
                </a:cxn>
                <a:cxn ang="0">
                  <a:pos x="54" y="56"/>
                </a:cxn>
                <a:cxn ang="0">
                  <a:pos x="36" y="28"/>
                </a:cxn>
              </a:cxnLst>
              <a:rect l="0" t="0" r="r" b="b"/>
              <a:pathLst>
                <a:path w="54" h="56">
                  <a:moveTo>
                    <a:pt x="36" y="28"/>
                  </a:moveTo>
                  <a:lnTo>
                    <a:pt x="54" y="0"/>
                  </a:lnTo>
                  <a:lnTo>
                    <a:pt x="36" y="0"/>
                  </a:lnTo>
                  <a:lnTo>
                    <a:pt x="28" y="16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28"/>
                  </a:lnTo>
                  <a:lnTo>
                    <a:pt x="0" y="56"/>
                  </a:lnTo>
                  <a:lnTo>
                    <a:pt x="18" y="56"/>
                  </a:lnTo>
                  <a:lnTo>
                    <a:pt x="26" y="40"/>
                  </a:lnTo>
                  <a:lnTo>
                    <a:pt x="36" y="56"/>
                  </a:lnTo>
                  <a:lnTo>
                    <a:pt x="54" y="56"/>
                  </a:lnTo>
                  <a:lnTo>
                    <a:pt x="3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7" name="Freeform 209"/>
            <p:cNvSpPr>
              <a:spLocks/>
            </p:cNvSpPr>
            <p:nvPr/>
          </p:nvSpPr>
          <p:spPr bwMode="auto">
            <a:xfrm>
              <a:off x="2581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8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8" name="Freeform 210"/>
            <p:cNvSpPr>
              <a:spLocks/>
            </p:cNvSpPr>
            <p:nvPr/>
          </p:nvSpPr>
          <p:spPr bwMode="auto">
            <a:xfrm>
              <a:off x="2595" y="3478"/>
              <a:ext cx="28" cy="34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8" y="16"/>
                </a:cxn>
              </a:cxnLst>
              <a:rect l="0" t="0" r="r" b="b"/>
              <a:pathLst>
                <a:path w="28" h="34">
                  <a:moveTo>
                    <a:pt x="28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8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39" name="Freeform 211"/>
            <p:cNvSpPr>
              <a:spLocks/>
            </p:cNvSpPr>
            <p:nvPr/>
          </p:nvSpPr>
          <p:spPr bwMode="auto">
            <a:xfrm>
              <a:off x="2643" y="346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4"/>
                </a:cxn>
                <a:cxn ang="0">
                  <a:pos x="28" y="46"/>
                </a:cxn>
                <a:cxn ang="0">
                  <a:pos x="24" y="44"/>
                </a:cxn>
                <a:cxn ang="0">
                  <a:pos x="20" y="44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6"/>
                </a:cxn>
                <a:cxn ang="0">
                  <a:pos x="22" y="12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4"/>
                </a:cxn>
                <a:cxn ang="0">
                  <a:pos x="38" y="20"/>
                </a:cxn>
                <a:cxn ang="0">
                  <a:pos x="52" y="20"/>
                </a:cxn>
                <a:cxn ang="0">
                  <a:pos x="50" y="14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4"/>
                </a:cxn>
                <a:cxn ang="0">
                  <a:pos x="20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38" y="54"/>
                </a:cxn>
                <a:cxn ang="0">
                  <a:pos x="44" y="52"/>
                </a:cxn>
                <a:cxn ang="0">
                  <a:pos x="46" y="48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4"/>
                  </a:lnTo>
                  <a:lnTo>
                    <a:pt x="28" y="46"/>
                  </a:lnTo>
                  <a:lnTo>
                    <a:pt x="24" y="44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16" y="32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2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8" y="20"/>
                  </a:lnTo>
                  <a:lnTo>
                    <a:pt x="52" y="20"/>
                  </a:lnTo>
                  <a:lnTo>
                    <a:pt x="50" y="14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4"/>
                  </a:lnTo>
                  <a:lnTo>
                    <a:pt x="20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0" name="Freeform 212"/>
            <p:cNvSpPr>
              <a:spLocks/>
            </p:cNvSpPr>
            <p:nvPr/>
          </p:nvSpPr>
          <p:spPr bwMode="auto">
            <a:xfrm>
              <a:off x="2709" y="3466"/>
              <a:ext cx="56" cy="7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0" y="0"/>
                </a:cxn>
                <a:cxn ang="0">
                  <a:pos x="28" y="42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20" y="62"/>
                </a:cxn>
                <a:cxn ang="0">
                  <a:pos x="18" y="66"/>
                </a:cxn>
                <a:cxn ang="0">
                  <a:pos x="12" y="66"/>
                </a:cxn>
                <a:cxn ang="0">
                  <a:pos x="8" y="66"/>
                </a:cxn>
                <a:cxn ang="0">
                  <a:pos x="8" y="78"/>
                </a:cxn>
                <a:cxn ang="0">
                  <a:pos x="14" y="78"/>
                </a:cxn>
                <a:cxn ang="0">
                  <a:pos x="22" y="78"/>
                </a:cxn>
                <a:cxn ang="0">
                  <a:pos x="28" y="74"/>
                </a:cxn>
                <a:cxn ang="0">
                  <a:pos x="32" y="68"/>
                </a:cxn>
                <a:cxn ang="0">
                  <a:pos x="36" y="54"/>
                </a:cxn>
                <a:cxn ang="0">
                  <a:pos x="56" y="0"/>
                </a:cxn>
              </a:cxnLst>
              <a:rect l="0" t="0" r="r" b="b"/>
              <a:pathLst>
                <a:path w="56" h="78">
                  <a:moveTo>
                    <a:pt x="56" y="0"/>
                  </a:moveTo>
                  <a:lnTo>
                    <a:pt x="40" y="0"/>
                  </a:lnTo>
                  <a:lnTo>
                    <a:pt x="28" y="4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20" y="62"/>
                  </a:lnTo>
                  <a:lnTo>
                    <a:pt x="18" y="66"/>
                  </a:lnTo>
                  <a:lnTo>
                    <a:pt x="12" y="66"/>
                  </a:lnTo>
                  <a:lnTo>
                    <a:pt x="8" y="66"/>
                  </a:lnTo>
                  <a:lnTo>
                    <a:pt x="8" y="78"/>
                  </a:lnTo>
                  <a:lnTo>
                    <a:pt x="14" y="78"/>
                  </a:lnTo>
                  <a:lnTo>
                    <a:pt x="22" y="78"/>
                  </a:lnTo>
                  <a:lnTo>
                    <a:pt x="28" y="74"/>
                  </a:lnTo>
                  <a:lnTo>
                    <a:pt x="32" y="68"/>
                  </a:lnTo>
                  <a:lnTo>
                    <a:pt x="36" y="54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1" name="Freeform 213"/>
            <p:cNvSpPr>
              <a:spLocks/>
            </p:cNvSpPr>
            <p:nvPr/>
          </p:nvSpPr>
          <p:spPr bwMode="auto">
            <a:xfrm>
              <a:off x="2767" y="3452"/>
              <a:ext cx="32" cy="7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4"/>
                </a:cxn>
                <a:cxn ang="0">
                  <a:pos x="0" y="14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58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4" y="70"/>
                </a:cxn>
                <a:cxn ang="0">
                  <a:pos x="22" y="70"/>
                </a:cxn>
                <a:cxn ang="0">
                  <a:pos x="24" y="70"/>
                </a:cxn>
                <a:cxn ang="0">
                  <a:pos x="32" y="70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2" y="58"/>
                </a:cxn>
                <a:cxn ang="0">
                  <a:pos x="22" y="56"/>
                </a:cxn>
                <a:cxn ang="0">
                  <a:pos x="22" y="24"/>
                </a:cxn>
                <a:cxn ang="0">
                  <a:pos x="32" y="24"/>
                </a:cxn>
                <a:cxn ang="0">
                  <a:pos x="32" y="14"/>
                </a:cxn>
                <a:cxn ang="0">
                  <a:pos x="22" y="14"/>
                </a:cxn>
                <a:cxn ang="0">
                  <a:pos x="22" y="0"/>
                </a:cxn>
              </a:cxnLst>
              <a:rect l="0" t="0" r="r" b="b"/>
              <a:pathLst>
                <a:path w="32" h="70">
                  <a:moveTo>
                    <a:pt x="22" y="0"/>
                  </a:moveTo>
                  <a:lnTo>
                    <a:pt x="8" y="0"/>
                  </a:lnTo>
                  <a:lnTo>
                    <a:pt x="8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58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22" y="70"/>
                  </a:lnTo>
                  <a:lnTo>
                    <a:pt x="24" y="70"/>
                  </a:lnTo>
                  <a:lnTo>
                    <a:pt x="32" y="70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24"/>
                  </a:lnTo>
                  <a:lnTo>
                    <a:pt x="32" y="24"/>
                  </a:lnTo>
                  <a:lnTo>
                    <a:pt x="32" y="14"/>
                  </a:lnTo>
                  <a:lnTo>
                    <a:pt x="22" y="14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2" name="Freeform 214"/>
            <p:cNvSpPr>
              <a:spLocks/>
            </p:cNvSpPr>
            <p:nvPr/>
          </p:nvSpPr>
          <p:spPr bwMode="auto">
            <a:xfrm>
              <a:off x="2805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6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6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3" name="Freeform 215"/>
            <p:cNvSpPr>
              <a:spLocks/>
            </p:cNvSpPr>
            <p:nvPr/>
          </p:nvSpPr>
          <p:spPr bwMode="auto">
            <a:xfrm>
              <a:off x="2819" y="3478"/>
              <a:ext cx="26" cy="34"/>
            </a:xfrm>
            <a:custGeom>
              <a:avLst/>
              <a:gdLst/>
              <a:ahLst/>
              <a:cxnLst>
                <a:cxn ang="0">
                  <a:pos x="26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6" y="16"/>
                </a:cxn>
              </a:cxnLst>
              <a:rect l="0" t="0" r="r" b="b"/>
              <a:pathLst>
                <a:path w="26" h="34">
                  <a:moveTo>
                    <a:pt x="26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6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4" name="Freeform 216"/>
            <p:cNvSpPr>
              <a:spLocks/>
            </p:cNvSpPr>
            <p:nvPr/>
          </p:nvSpPr>
          <p:spPr bwMode="auto">
            <a:xfrm>
              <a:off x="2867" y="3466"/>
              <a:ext cx="53" cy="58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2"/>
                </a:cxn>
                <a:cxn ang="0">
                  <a:pos x="47" y="8"/>
                </a:cxn>
                <a:cxn ang="0">
                  <a:pos x="41" y="2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8" y="28"/>
                </a:cxn>
                <a:cxn ang="0">
                  <a:pos x="14" y="32"/>
                </a:cxn>
                <a:cxn ang="0">
                  <a:pos x="20" y="34"/>
                </a:cxn>
                <a:cxn ang="0">
                  <a:pos x="33" y="36"/>
                </a:cxn>
                <a:cxn ang="0">
                  <a:pos x="37" y="38"/>
                </a:cxn>
                <a:cxn ang="0">
                  <a:pos x="37" y="40"/>
                </a:cxn>
                <a:cxn ang="0">
                  <a:pos x="35" y="44"/>
                </a:cxn>
                <a:cxn ang="0">
                  <a:pos x="33" y="46"/>
                </a:cxn>
                <a:cxn ang="0">
                  <a:pos x="28" y="46"/>
                </a:cxn>
                <a:cxn ang="0">
                  <a:pos x="22" y="46"/>
                </a:cxn>
                <a:cxn ang="0">
                  <a:pos x="18" y="44"/>
                </a:cxn>
                <a:cxn ang="0">
                  <a:pos x="16" y="42"/>
                </a:cxn>
                <a:cxn ang="0">
                  <a:pos x="16" y="38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2" y="48"/>
                </a:cxn>
                <a:cxn ang="0">
                  <a:pos x="10" y="54"/>
                </a:cxn>
                <a:cxn ang="0">
                  <a:pos x="18" y="56"/>
                </a:cxn>
                <a:cxn ang="0">
                  <a:pos x="26" y="58"/>
                </a:cxn>
                <a:cxn ang="0">
                  <a:pos x="35" y="56"/>
                </a:cxn>
                <a:cxn ang="0">
                  <a:pos x="43" y="54"/>
                </a:cxn>
                <a:cxn ang="0">
                  <a:pos x="49" y="48"/>
                </a:cxn>
                <a:cxn ang="0">
                  <a:pos x="51" y="44"/>
                </a:cxn>
                <a:cxn ang="0">
                  <a:pos x="53" y="38"/>
                </a:cxn>
                <a:cxn ang="0">
                  <a:pos x="51" y="32"/>
                </a:cxn>
                <a:cxn ang="0">
                  <a:pos x="47" y="28"/>
                </a:cxn>
                <a:cxn ang="0">
                  <a:pos x="41" y="24"/>
                </a:cxn>
                <a:cxn ang="0">
                  <a:pos x="35" y="22"/>
                </a:cxn>
                <a:cxn ang="0">
                  <a:pos x="22" y="20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6" y="10"/>
                </a:cxn>
                <a:cxn ang="0">
                  <a:pos x="31" y="10"/>
                </a:cxn>
                <a:cxn ang="0">
                  <a:pos x="35" y="12"/>
                </a:cxn>
                <a:cxn ang="0">
                  <a:pos x="37" y="18"/>
                </a:cxn>
                <a:cxn ang="0">
                  <a:pos x="51" y="18"/>
                </a:cxn>
              </a:cxnLst>
              <a:rect l="0" t="0" r="r" b="b"/>
              <a:pathLst>
                <a:path w="53" h="58">
                  <a:moveTo>
                    <a:pt x="51" y="18"/>
                  </a:moveTo>
                  <a:lnTo>
                    <a:pt x="49" y="12"/>
                  </a:lnTo>
                  <a:lnTo>
                    <a:pt x="47" y="8"/>
                  </a:lnTo>
                  <a:lnTo>
                    <a:pt x="41" y="2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8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32"/>
                  </a:lnTo>
                  <a:lnTo>
                    <a:pt x="20" y="34"/>
                  </a:lnTo>
                  <a:lnTo>
                    <a:pt x="33" y="36"/>
                  </a:lnTo>
                  <a:lnTo>
                    <a:pt x="37" y="38"/>
                  </a:lnTo>
                  <a:lnTo>
                    <a:pt x="37" y="40"/>
                  </a:lnTo>
                  <a:lnTo>
                    <a:pt x="35" y="44"/>
                  </a:lnTo>
                  <a:lnTo>
                    <a:pt x="33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4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2" y="48"/>
                  </a:lnTo>
                  <a:lnTo>
                    <a:pt x="10" y="54"/>
                  </a:lnTo>
                  <a:lnTo>
                    <a:pt x="18" y="56"/>
                  </a:lnTo>
                  <a:lnTo>
                    <a:pt x="26" y="58"/>
                  </a:lnTo>
                  <a:lnTo>
                    <a:pt x="35" y="56"/>
                  </a:lnTo>
                  <a:lnTo>
                    <a:pt x="43" y="54"/>
                  </a:lnTo>
                  <a:lnTo>
                    <a:pt x="49" y="48"/>
                  </a:lnTo>
                  <a:lnTo>
                    <a:pt x="51" y="44"/>
                  </a:lnTo>
                  <a:lnTo>
                    <a:pt x="53" y="38"/>
                  </a:lnTo>
                  <a:lnTo>
                    <a:pt x="51" y="32"/>
                  </a:lnTo>
                  <a:lnTo>
                    <a:pt x="47" y="28"/>
                  </a:lnTo>
                  <a:lnTo>
                    <a:pt x="41" y="24"/>
                  </a:lnTo>
                  <a:lnTo>
                    <a:pt x="35" y="22"/>
                  </a:lnTo>
                  <a:lnTo>
                    <a:pt x="22" y="20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5" y="12"/>
                  </a:lnTo>
                  <a:lnTo>
                    <a:pt x="37" y="18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5" name="Rectangle 217"/>
            <p:cNvSpPr>
              <a:spLocks noChangeArrowheads="1"/>
            </p:cNvSpPr>
            <p:nvPr/>
          </p:nvSpPr>
          <p:spPr bwMode="auto">
            <a:xfrm>
              <a:off x="2930" y="3466"/>
              <a:ext cx="14" cy="56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6" name="Rectangle 218"/>
            <p:cNvSpPr>
              <a:spLocks noChangeArrowheads="1"/>
            </p:cNvSpPr>
            <p:nvPr/>
          </p:nvSpPr>
          <p:spPr bwMode="auto">
            <a:xfrm>
              <a:off x="2930" y="3446"/>
              <a:ext cx="14" cy="1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7" name="Freeform 219"/>
            <p:cNvSpPr>
              <a:spLocks/>
            </p:cNvSpPr>
            <p:nvPr/>
          </p:nvSpPr>
          <p:spPr bwMode="auto">
            <a:xfrm>
              <a:off x="2956" y="3466"/>
              <a:ext cx="50" cy="58"/>
            </a:xfrm>
            <a:custGeom>
              <a:avLst/>
              <a:gdLst/>
              <a:ahLst/>
              <a:cxnLst>
                <a:cxn ang="0">
                  <a:pos x="48" y="18"/>
                </a:cxn>
                <a:cxn ang="0">
                  <a:pos x="48" y="12"/>
                </a:cxn>
                <a:cxn ang="0">
                  <a:pos x="46" y="8"/>
                </a:cxn>
                <a:cxn ang="0">
                  <a:pos x="40" y="2"/>
                </a:cxn>
                <a:cxn ang="0">
                  <a:pos x="32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2" y="24"/>
                </a:cxn>
                <a:cxn ang="0">
                  <a:pos x="6" y="28"/>
                </a:cxn>
                <a:cxn ang="0">
                  <a:pos x="12" y="32"/>
                </a:cxn>
                <a:cxn ang="0">
                  <a:pos x="18" y="34"/>
                </a:cxn>
                <a:cxn ang="0">
                  <a:pos x="30" y="36"/>
                </a:cxn>
                <a:cxn ang="0">
                  <a:pos x="34" y="38"/>
                </a:cxn>
                <a:cxn ang="0">
                  <a:pos x="36" y="40"/>
                </a:cxn>
                <a:cxn ang="0">
                  <a:pos x="34" y="44"/>
                </a:cxn>
                <a:cxn ang="0">
                  <a:pos x="30" y="46"/>
                </a:cxn>
                <a:cxn ang="0">
                  <a:pos x="26" y="46"/>
                </a:cxn>
                <a:cxn ang="0">
                  <a:pos x="20" y="46"/>
                </a:cxn>
                <a:cxn ang="0">
                  <a:pos x="16" y="44"/>
                </a:cxn>
                <a:cxn ang="0">
                  <a:pos x="14" y="42"/>
                </a:cxn>
                <a:cxn ang="0">
                  <a:pos x="14" y="38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8" y="54"/>
                </a:cxn>
                <a:cxn ang="0">
                  <a:pos x="16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0" y="44"/>
                </a:cxn>
                <a:cxn ang="0">
                  <a:pos x="50" y="38"/>
                </a:cxn>
                <a:cxn ang="0">
                  <a:pos x="48" y="32"/>
                </a:cxn>
                <a:cxn ang="0">
                  <a:pos x="44" y="28"/>
                </a:cxn>
                <a:cxn ang="0">
                  <a:pos x="40" y="24"/>
                </a:cxn>
                <a:cxn ang="0">
                  <a:pos x="32" y="22"/>
                </a:cxn>
                <a:cxn ang="0">
                  <a:pos x="20" y="20"/>
                </a:cxn>
                <a:cxn ang="0">
                  <a:pos x="16" y="18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20" y="10"/>
                </a:cxn>
                <a:cxn ang="0">
                  <a:pos x="24" y="10"/>
                </a:cxn>
                <a:cxn ang="0">
                  <a:pos x="30" y="10"/>
                </a:cxn>
                <a:cxn ang="0">
                  <a:pos x="32" y="12"/>
                </a:cxn>
                <a:cxn ang="0">
                  <a:pos x="34" y="18"/>
                </a:cxn>
                <a:cxn ang="0">
                  <a:pos x="48" y="18"/>
                </a:cxn>
              </a:cxnLst>
              <a:rect l="0" t="0" r="r" b="b"/>
              <a:pathLst>
                <a:path w="50" h="58">
                  <a:moveTo>
                    <a:pt x="48" y="18"/>
                  </a:moveTo>
                  <a:lnTo>
                    <a:pt x="48" y="12"/>
                  </a:lnTo>
                  <a:lnTo>
                    <a:pt x="46" y="8"/>
                  </a:lnTo>
                  <a:lnTo>
                    <a:pt x="40" y="2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6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30" y="36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4" y="44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8" y="54"/>
                  </a:lnTo>
                  <a:lnTo>
                    <a:pt x="16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0" y="44"/>
                  </a:lnTo>
                  <a:lnTo>
                    <a:pt x="50" y="38"/>
                  </a:lnTo>
                  <a:lnTo>
                    <a:pt x="48" y="32"/>
                  </a:lnTo>
                  <a:lnTo>
                    <a:pt x="44" y="28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8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4748" name="Rectangle 220"/>
            <p:cNvSpPr>
              <a:spLocks noChangeArrowheads="1"/>
            </p:cNvSpPr>
            <p:nvPr/>
          </p:nvSpPr>
          <p:spPr bwMode="auto">
            <a:xfrm>
              <a:off x="2454" y="3289"/>
              <a:ext cx="62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Secretion by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exocytosis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5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6</a:t>
            </a:r>
          </a:p>
        </p:txBody>
      </p:sp>
      <p:sp>
        <p:nvSpPr>
          <p:cNvPr id="535585" name="Text Box 33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5615" name="Picture 63" descr="03_06Figure8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5616" name="Freeform 64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17" name="Freeform 65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18" name="Line 66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19" name="Line 67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0" name="Freeform 68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1" name="Freeform 69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2" name="Line 70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3" name="Line 71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4" name="Freeform 72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5" name="Freeform 73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6" name="Line 74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7" name="Line 75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8" name="Freeform 76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29" name="Freeform 77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30" name="Line 78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31" name="Line 79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5632" name="Rectangle 80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5633" name="Rectangle 81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5634" name="Rectangle 82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5635" name="Rectangle 83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5636" name="Rectangle 84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5637" name="Rectangle 85"/>
          <p:cNvSpPr>
            <a:spLocks noChangeArrowheads="1"/>
          </p:cNvSpPr>
          <p:nvPr/>
        </p:nvSpPr>
        <p:spPr bwMode="auto">
          <a:xfrm>
            <a:off x="2403475" y="3910013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2</a:t>
            </a:r>
            <a:endParaRPr lang="en-US" sz="1400" b="1">
              <a:latin typeface="Arial" charset="0"/>
            </a:endParaRPr>
          </a:p>
        </p:txBody>
      </p:sp>
      <p:sp>
        <p:nvSpPr>
          <p:cNvPr id="535638" name="Rectangle 86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5639" name="Rectangle 87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5640" name="Rectangle 88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9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7</a:t>
            </a:r>
          </a:p>
        </p:txBody>
      </p:sp>
      <p:sp>
        <p:nvSpPr>
          <p:cNvPr id="536609" name="Text Box 33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6636" name="Picture 60" descr="03_06Figure9.jpg 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6637" name="Freeform 6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38" name="Freeform 6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39" name="Line 63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0" name="Line 64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1" name="Freeform 65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2" name="Freeform 66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3" name="Line 67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4" name="Line 68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5" name="Freeform 69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6" name="Freeform 70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7" name="Line 71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8" name="Line 72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49" name="Freeform 73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50" name="Freeform 74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51" name="Line 75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52" name="Line 76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6653" name="Rectangle 77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6654" name="Rectangle 78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6655" name="Rectangle 79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6656" name="Rectangle 80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6657" name="Rectangle 81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6658" name="Rectangle 82"/>
          <p:cNvSpPr>
            <a:spLocks noChangeArrowheads="1"/>
          </p:cNvSpPr>
          <p:nvPr/>
        </p:nvSpPr>
        <p:spPr bwMode="auto">
          <a:xfrm>
            <a:off x="2403475" y="3910013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2</a:t>
            </a:r>
            <a:endParaRPr lang="en-US" sz="1400" b="1">
              <a:latin typeface="Arial" charset="0"/>
            </a:endParaRPr>
          </a:p>
        </p:txBody>
      </p:sp>
      <p:sp>
        <p:nvSpPr>
          <p:cNvPr id="536659" name="Rectangle 83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6660" name="Rectangle 84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6661" name="Rectangle 85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3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8</a:t>
            </a:r>
          </a:p>
        </p:txBody>
      </p:sp>
      <p:sp>
        <p:nvSpPr>
          <p:cNvPr id="537636" name="Text Box 36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7666" name="Picture 66" descr="03_06Figure10.jpg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7667" name="Freeform 67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68" name="Freeform 68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69" name="Line 69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0" name="Line 70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1" name="Freeform 71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2" name="Freeform 72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3" name="Line 73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4" name="Line 74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5" name="Freeform 75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6" name="Freeform 76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7" name="Line 77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8" name="Line 78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79" name="Freeform 79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0" name="Freeform 80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1" name="Line 81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2" name="Freeform 82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3" name="Freeform 83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4" name="Line 84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7685" name="Rectangle 85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7686" name="Rectangle 86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7687" name="Rectangle 87"/>
          <p:cNvSpPr>
            <a:spLocks noChangeArrowheads="1"/>
          </p:cNvSpPr>
          <p:nvPr/>
        </p:nvSpPr>
        <p:spPr bwMode="auto">
          <a:xfrm>
            <a:off x="6778625" y="456406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 components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fuses with the plasma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7688" name="Rectangle 88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7689" name="Rectangle 89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7690" name="Rectangle 90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7691" name="Rectangle 91"/>
          <p:cNvSpPr>
            <a:spLocks noChangeArrowheads="1"/>
          </p:cNvSpPr>
          <p:nvPr/>
        </p:nvSpPr>
        <p:spPr bwMode="auto">
          <a:xfrm>
            <a:off x="2403475" y="3910013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2</a:t>
            </a:r>
            <a:endParaRPr lang="en-US" sz="1400" b="1">
              <a:latin typeface="Arial" charset="0"/>
            </a:endParaRPr>
          </a:p>
        </p:txBody>
      </p:sp>
      <p:sp>
        <p:nvSpPr>
          <p:cNvPr id="537692" name="Rectangle 92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7693" name="Rectangle 93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7694" name="Rectangle 94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7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6303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9</a:t>
            </a:r>
          </a:p>
        </p:txBody>
      </p:sp>
      <p:sp>
        <p:nvSpPr>
          <p:cNvPr id="538657" name="Text Box 33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8684" name="Picture 60" descr="03_06Figure11.jpg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8685" name="Freeform 6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86" name="Freeform 6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87" name="Line 63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88" name="Line 64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89" name="Freeform 65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0" name="Freeform 66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1" name="Line 67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2" name="Line 68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3" name="Freeform 69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4" name="Freeform 70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5" name="Line 71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6" name="Line 72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7" name="Freeform 73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8" name="Freeform 74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699" name="Line 75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700" name="Line 76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8701" name="Rectangle 77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8702" name="Rectangle 78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8703" name="Rectangle 79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8704" name="Rectangle 80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8705" name="Rectangle 81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8706" name="Rectangle 82"/>
          <p:cNvSpPr>
            <a:spLocks noChangeArrowheads="1"/>
          </p:cNvSpPr>
          <p:nvPr/>
        </p:nvSpPr>
        <p:spPr bwMode="auto">
          <a:xfrm>
            <a:off x="3536950" y="3182938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3</a:t>
            </a:r>
            <a:endParaRPr lang="en-US" sz="1400" b="1">
              <a:latin typeface="Arial" charset="0"/>
            </a:endParaRPr>
          </a:p>
        </p:txBody>
      </p:sp>
      <p:sp>
        <p:nvSpPr>
          <p:cNvPr id="538707" name="Rectangle 83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8708" name="Rectangle 84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8709" name="Rectangle 85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728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10</a:t>
            </a:r>
          </a:p>
        </p:txBody>
      </p:sp>
      <p:sp>
        <p:nvSpPr>
          <p:cNvPr id="539686" name="Text Box 38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39718" name="Picture 70" descr="03_06Figure12.jpg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39719" name="Freeform 7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0" name="Freeform 7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1" name="Line 73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2" name="Line 74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3" name="Freeform 75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4" name="Freeform 76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5" name="Line 77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6" name="Line 78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7" name="Line 79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8" name="Line 80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29" name="Freeform 81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0" name="Freeform 82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1" name="Line 83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2" name="Line 84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3" name="Freeform 85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4" name="Freeform 86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5" name="Line 87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6" name="Line 88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7" name="Line 89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8" name="Line 90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9739" name="Rectangle 91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39740" name="Rectangle 92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39741" name="Rectangle 93"/>
          <p:cNvSpPr>
            <a:spLocks noChangeArrowheads="1"/>
          </p:cNvSpPr>
          <p:nvPr/>
        </p:nvSpPr>
        <p:spPr bwMode="auto">
          <a:xfrm>
            <a:off x="4962525" y="2652713"/>
            <a:ext cx="19081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digestive enzymes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lysosome</a:t>
            </a:r>
            <a:endParaRPr lang="en-US" b="1">
              <a:latin typeface="Arial" charset="0"/>
            </a:endParaRPr>
          </a:p>
        </p:txBody>
      </p:sp>
      <p:sp>
        <p:nvSpPr>
          <p:cNvPr id="539742" name="Rectangle 94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39743" name="Rectangle 95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39744" name="Rectangle 96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39745" name="Rectangle 97"/>
          <p:cNvSpPr>
            <a:spLocks noChangeArrowheads="1"/>
          </p:cNvSpPr>
          <p:nvPr/>
        </p:nvSpPr>
        <p:spPr bwMode="auto">
          <a:xfrm>
            <a:off x="3536950" y="3182938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3</a:t>
            </a:r>
            <a:endParaRPr lang="en-US" sz="1400" b="1">
              <a:latin typeface="Arial" charset="0"/>
            </a:endParaRPr>
          </a:p>
        </p:txBody>
      </p:sp>
      <p:sp>
        <p:nvSpPr>
          <p:cNvPr id="539746" name="Rectangle 98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39747" name="Rectangle 99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39748" name="Rectangle 100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5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728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11</a:t>
            </a:r>
          </a:p>
        </p:txBody>
      </p:sp>
      <p:sp>
        <p:nvSpPr>
          <p:cNvPr id="540713" name="Text Box 41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40747" name="Picture 75" descr="03_06Figure13.jpg  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40748" name="Freeform 76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49" name="Freeform 77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0" name="Line 78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1" name="Line 79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2" name="Freeform 80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3" name="Freeform 81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4" name="Line 82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5" name="Line 83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6" name="Line 84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7" name="Line 85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8" name="Freeform 86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59" name="Freeform 87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0" name="Line 88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1" name="Line 89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2" name="Freeform 90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3" name="Freeform 91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4" name="Line 92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5" name="Line 93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6" name="Line 94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7" name="Line 95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8" name="Freeform 96"/>
          <p:cNvSpPr>
            <a:spLocks/>
          </p:cNvSpPr>
          <p:nvPr/>
        </p:nvSpPr>
        <p:spPr bwMode="auto">
          <a:xfrm>
            <a:off x="5724525" y="1265238"/>
            <a:ext cx="1257300" cy="387350"/>
          </a:xfrm>
          <a:custGeom>
            <a:avLst/>
            <a:gdLst/>
            <a:ahLst/>
            <a:cxnLst>
              <a:cxn ang="0">
                <a:pos x="0" y="244"/>
              </a:cxn>
              <a:cxn ang="0">
                <a:pos x="500" y="0"/>
              </a:cxn>
              <a:cxn ang="0">
                <a:pos x="792" y="0"/>
              </a:cxn>
            </a:cxnLst>
            <a:rect l="0" t="0" r="r" b="b"/>
            <a:pathLst>
              <a:path w="792" h="244">
                <a:moveTo>
                  <a:pt x="0" y="244"/>
                </a:moveTo>
                <a:lnTo>
                  <a:pt x="500" y="0"/>
                </a:lnTo>
                <a:lnTo>
                  <a:pt x="792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0769" name="Rectangle 97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40770" name="Rectangle 98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40771" name="Rectangle 99"/>
          <p:cNvSpPr>
            <a:spLocks noChangeArrowheads="1"/>
          </p:cNvSpPr>
          <p:nvPr/>
        </p:nvSpPr>
        <p:spPr bwMode="auto">
          <a:xfrm>
            <a:off x="4962525" y="2652713"/>
            <a:ext cx="19081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digestive enzymes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lysosome</a:t>
            </a:r>
            <a:endParaRPr lang="en-US" b="1">
              <a:latin typeface="Arial" charset="0"/>
            </a:endParaRPr>
          </a:p>
        </p:txBody>
      </p:sp>
      <p:sp>
        <p:nvSpPr>
          <p:cNvPr id="540772" name="Rectangle 100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40773" name="Rectangle 101"/>
          <p:cNvSpPr>
            <a:spLocks noChangeArrowheads="1"/>
          </p:cNvSpPr>
          <p:nvPr/>
        </p:nvSpPr>
        <p:spPr bwMode="auto">
          <a:xfrm>
            <a:off x="7010400" y="1169988"/>
            <a:ext cx="16764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Lysosome fuses with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ingested substances</a:t>
            </a:r>
            <a:endParaRPr lang="en-US" b="1">
              <a:latin typeface="Arial" charset="0"/>
            </a:endParaRPr>
          </a:p>
        </p:txBody>
      </p:sp>
      <p:sp>
        <p:nvSpPr>
          <p:cNvPr id="540774" name="Rectangle 102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40775" name="Rectangle 103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40776" name="Rectangle 104"/>
          <p:cNvSpPr>
            <a:spLocks noChangeArrowheads="1"/>
          </p:cNvSpPr>
          <p:nvPr/>
        </p:nvSpPr>
        <p:spPr bwMode="auto">
          <a:xfrm>
            <a:off x="3536950" y="3182938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3</a:t>
            </a:r>
            <a:endParaRPr lang="en-US" sz="1400" b="1">
              <a:latin typeface="Arial" charset="0"/>
            </a:endParaRPr>
          </a:p>
        </p:txBody>
      </p:sp>
      <p:sp>
        <p:nvSpPr>
          <p:cNvPr id="540777" name="Rectangle 105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40778" name="Rectangle 106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40779" name="Rectangle 107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9" name="Text Box 3"/>
          <p:cNvSpPr txBox="1">
            <a:spLocks noChangeArrowheads="1"/>
          </p:cNvSpPr>
          <p:nvPr/>
        </p:nvSpPr>
        <p:spPr bwMode="auto">
          <a:xfrm>
            <a:off x="7358063" y="6019800"/>
            <a:ext cx="17287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3.6, step 12</a:t>
            </a:r>
          </a:p>
        </p:txBody>
      </p:sp>
      <p:sp>
        <p:nvSpPr>
          <p:cNvPr id="541786" name="Text Box 90"/>
          <p:cNvSpPr txBox="1">
            <a:spLocks noChangeArrowheads="1"/>
          </p:cNvSpPr>
          <p:nvPr/>
        </p:nvSpPr>
        <p:spPr bwMode="auto">
          <a:xfrm>
            <a:off x="0" y="838200"/>
            <a:ext cx="9144000" cy="274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sz="1200"/>
          </a:p>
        </p:txBody>
      </p:sp>
      <p:pic>
        <p:nvPicPr>
          <p:cNvPr id="541870" name="Picture 174" descr="03_06Figure1&amp;11.jpg                                            000447CA&#10;Maxtor 300                     BFF2A1C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788" y="1123950"/>
            <a:ext cx="6853237" cy="4608513"/>
          </a:xfrm>
          <a:prstGeom prst="rect">
            <a:avLst/>
          </a:prstGeom>
          <a:noFill/>
        </p:spPr>
      </p:pic>
      <p:sp>
        <p:nvSpPr>
          <p:cNvPr id="541871" name="Freeform 175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2" name="Freeform 176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3" name="Line 177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4" name="Line 178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5" name="Line 179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6" name="Freeform 180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7" name="Freeform 181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8" name="Line 182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79" name="Line 183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0" name="Line 184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1" name="Line 185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2" name="Line 186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3" name="Freeform 187"/>
          <p:cNvSpPr>
            <a:spLocks/>
          </p:cNvSpPr>
          <p:nvPr/>
        </p:nvSpPr>
        <p:spPr bwMode="auto">
          <a:xfrm>
            <a:off x="5730875" y="5083175"/>
            <a:ext cx="1025525" cy="488950"/>
          </a:xfrm>
          <a:custGeom>
            <a:avLst/>
            <a:gdLst/>
            <a:ahLst/>
            <a:cxnLst>
              <a:cxn ang="0">
                <a:pos x="646" y="306"/>
              </a:cxn>
              <a:cxn ang="0">
                <a:pos x="456" y="308"/>
              </a:cxn>
              <a:cxn ang="0">
                <a:pos x="0" y="0"/>
              </a:cxn>
            </a:cxnLst>
            <a:rect l="0" t="0" r="r" b="b"/>
            <a:pathLst>
              <a:path w="646" h="308">
                <a:moveTo>
                  <a:pt x="646" y="306"/>
                </a:moveTo>
                <a:lnTo>
                  <a:pt x="456" y="308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4" name="Freeform 188"/>
          <p:cNvSpPr>
            <a:spLocks/>
          </p:cNvSpPr>
          <p:nvPr/>
        </p:nvSpPr>
        <p:spPr bwMode="auto">
          <a:xfrm>
            <a:off x="957263" y="3303588"/>
            <a:ext cx="803275" cy="801687"/>
          </a:xfrm>
          <a:custGeom>
            <a:avLst/>
            <a:gdLst/>
            <a:ahLst/>
            <a:cxnLst>
              <a:cxn ang="0">
                <a:pos x="0" y="505"/>
              </a:cxn>
              <a:cxn ang="0">
                <a:pos x="62" y="505"/>
              </a:cxn>
              <a:cxn ang="0">
                <a:pos x="506" y="0"/>
              </a:cxn>
            </a:cxnLst>
            <a:rect l="0" t="0" r="r" b="b"/>
            <a:pathLst>
              <a:path w="506" h="505">
                <a:moveTo>
                  <a:pt x="0" y="505"/>
                </a:moveTo>
                <a:lnTo>
                  <a:pt x="62" y="505"/>
                </a:lnTo>
                <a:lnTo>
                  <a:pt x="506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5" name="Line 189"/>
          <p:cNvSpPr>
            <a:spLocks noChangeShapeType="1"/>
          </p:cNvSpPr>
          <p:nvPr/>
        </p:nvSpPr>
        <p:spPr bwMode="auto">
          <a:xfrm flipH="1">
            <a:off x="2297113" y="4464050"/>
            <a:ext cx="9937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6" name="Line 190"/>
          <p:cNvSpPr>
            <a:spLocks noChangeShapeType="1"/>
          </p:cNvSpPr>
          <p:nvPr/>
        </p:nvSpPr>
        <p:spPr bwMode="auto">
          <a:xfrm>
            <a:off x="792163" y="1379538"/>
            <a:ext cx="1587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7" name="Line 191"/>
          <p:cNvSpPr>
            <a:spLocks noChangeShapeType="1"/>
          </p:cNvSpPr>
          <p:nvPr/>
        </p:nvSpPr>
        <p:spPr bwMode="auto">
          <a:xfrm>
            <a:off x="1458913" y="1087438"/>
            <a:ext cx="1587" cy="422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8" name="Freeform 192"/>
          <p:cNvSpPr>
            <a:spLocks/>
          </p:cNvSpPr>
          <p:nvPr/>
        </p:nvSpPr>
        <p:spPr bwMode="auto">
          <a:xfrm>
            <a:off x="2608263" y="954088"/>
            <a:ext cx="1368425" cy="514350"/>
          </a:xfrm>
          <a:custGeom>
            <a:avLst/>
            <a:gdLst/>
            <a:ahLst/>
            <a:cxnLst>
              <a:cxn ang="0">
                <a:pos x="862" y="0"/>
              </a:cxn>
              <a:cxn ang="0">
                <a:pos x="784" y="0"/>
              </a:cxn>
              <a:cxn ang="0">
                <a:pos x="0" y="324"/>
              </a:cxn>
            </a:cxnLst>
            <a:rect l="0" t="0" r="r" b="b"/>
            <a:pathLst>
              <a:path w="862" h="324">
                <a:moveTo>
                  <a:pt x="862" y="0"/>
                </a:moveTo>
                <a:lnTo>
                  <a:pt x="784" y="0"/>
                </a:lnTo>
                <a:lnTo>
                  <a:pt x="0" y="324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89" name="Freeform 193"/>
          <p:cNvSpPr>
            <a:spLocks/>
          </p:cNvSpPr>
          <p:nvPr/>
        </p:nvSpPr>
        <p:spPr bwMode="auto">
          <a:xfrm>
            <a:off x="2058988" y="2360613"/>
            <a:ext cx="1911350" cy="139700"/>
          </a:xfrm>
          <a:custGeom>
            <a:avLst/>
            <a:gdLst/>
            <a:ahLst/>
            <a:cxnLst>
              <a:cxn ang="0">
                <a:pos x="1204" y="0"/>
              </a:cxn>
              <a:cxn ang="0">
                <a:pos x="986" y="0"/>
              </a:cxn>
              <a:cxn ang="0">
                <a:pos x="0" y="88"/>
              </a:cxn>
            </a:cxnLst>
            <a:rect l="0" t="0" r="r" b="b"/>
            <a:pathLst>
              <a:path w="1204" h="88">
                <a:moveTo>
                  <a:pt x="1204" y="0"/>
                </a:moveTo>
                <a:lnTo>
                  <a:pt x="986" y="0"/>
                </a:lnTo>
                <a:lnTo>
                  <a:pt x="0" y="88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0" name="Line 194"/>
          <p:cNvSpPr>
            <a:spLocks noChangeShapeType="1"/>
          </p:cNvSpPr>
          <p:nvPr/>
        </p:nvSpPr>
        <p:spPr bwMode="auto">
          <a:xfrm flipH="1">
            <a:off x="3814763" y="1328738"/>
            <a:ext cx="1746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1" name="Line 195"/>
          <p:cNvSpPr>
            <a:spLocks noChangeShapeType="1"/>
          </p:cNvSpPr>
          <p:nvPr/>
        </p:nvSpPr>
        <p:spPr bwMode="auto">
          <a:xfrm flipH="1">
            <a:off x="4475163" y="2741613"/>
            <a:ext cx="455612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2" name="Line 196"/>
          <p:cNvSpPr>
            <a:spLocks noChangeShapeType="1"/>
          </p:cNvSpPr>
          <p:nvPr/>
        </p:nvSpPr>
        <p:spPr bwMode="auto">
          <a:xfrm flipH="1">
            <a:off x="4516438" y="2741613"/>
            <a:ext cx="280987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3" name="Freeform 197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254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4" name="Freeform 198"/>
          <p:cNvSpPr>
            <a:spLocks/>
          </p:cNvSpPr>
          <p:nvPr/>
        </p:nvSpPr>
        <p:spPr bwMode="auto">
          <a:xfrm>
            <a:off x="5603875" y="3860800"/>
            <a:ext cx="1146175" cy="803275"/>
          </a:xfrm>
          <a:custGeom>
            <a:avLst/>
            <a:gdLst/>
            <a:ahLst/>
            <a:cxnLst>
              <a:cxn ang="0">
                <a:pos x="722" y="506"/>
              </a:cxn>
              <a:cxn ang="0">
                <a:pos x="416" y="506"/>
              </a:cxn>
              <a:cxn ang="0">
                <a:pos x="0" y="0"/>
              </a:cxn>
            </a:cxnLst>
            <a:rect l="0" t="0" r="r" b="b"/>
            <a:pathLst>
              <a:path w="722" h="506">
                <a:moveTo>
                  <a:pt x="722" y="506"/>
                </a:moveTo>
                <a:lnTo>
                  <a:pt x="416" y="506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5" name="Line 199"/>
          <p:cNvSpPr>
            <a:spLocks noChangeShapeType="1"/>
          </p:cNvSpPr>
          <p:nvPr/>
        </p:nvSpPr>
        <p:spPr bwMode="auto">
          <a:xfrm flipH="1">
            <a:off x="3290888" y="954088"/>
            <a:ext cx="571500" cy="415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6" name="Line 200"/>
          <p:cNvSpPr>
            <a:spLocks noChangeShapeType="1"/>
          </p:cNvSpPr>
          <p:nvPr/>
        </p:nvSpPr>
        <p:spPr bwMode="auto">
          <a:xfrm flipH="1">
            <a:off x="3021013" y="4464050"/>
            <a:ext cx="174625" cy="155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7" name="Line 201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8" name="Line 202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899" name="Line 203"/>
          <p:cNvSpPr>
            <a:spLocks noChangeShapeType="1"/>
          </p:cNvSpPr>
          <p:nvPr/>
        </p:nvSpPr>
        <p:spPr bwMode="auto">
          <a:xfrm flipH="1">
            <a:off x="3208338" y="4778375"/>
            <a:ext cx="3460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900" name="Line 204"/>
          <p:cNvSpPr>
            <a:spLocks noChangeShapeType="1"/>
          </p:cNvSpPr>
          <p:nvPr/>
        </p:nvSpPr>
        <p:spPr bwMode="auto">
          <a:xfrm flipH="1">
            <a:off x="3275013" y="4778375"/>
            <a:ext cx="187325" cy="165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901" name="Freeform 205"/>
          <p:cNvSpPr>
            <a:spLocks/>
          </p:cNvSpPr>
          <p:nvPr/>
        </p:nvSpPr>
        <p:spPr bwMode="auto">
          <a:xfrm>
            <a:off x="5724525" y="1265238"/>
            <a:ext cx="1257300" cy="387350"/>
          </a:xfrm>
          <a:custGeom>
            <a:avLst/>
            <a:gdLst/>
            <a:ahLst/>
            <a:cxnLst>
              <a:cxn ang="0">
                <a:pos x="0" y="244"/>
              </a:cxn>
              <a:cxn ang="0">
                <a:pos x="500" y="0"/>
              </a:cxn>
              <a:cxn ang="0">
                <a:pos x="792" y="0"/>
              </a:cxn>
            </a:cxnLst>
            <a:rect l="0" t="0" r="r" b="b"/>
            <a:pathLst>
              <a:path w="792" h="244">
                <a:moveTo>
                  <a:pt x="0" y="244"/>
                </a:moveTo>
                <a:lnTo>
                  <a:pt x="500" y="0"/>
                </a:lnTo>
                <a:lnTo>
                  <a:pt x="792" y="0"/>
                </a:lnTo>
              </a:path>
            </a:pathLst>
          </a:custGeom>
          <a:noFill/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1902" name="Rectangle 206"/>
          <p:cNvSpPr>
            <a:spLocks noChangeArrowheads="1"/>
          </p:cNvSpPr>
          <p:nvPr/>
        </p:nvSpPr>
        <p:spPr bwMode="auto">
          <a:xfrm>
            <a:off x="7277100" y="5802313"/>
            <a:ext cx="13890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 i="1">
                <a:solidFill>
                  <a:srgbClr val="000000"/>
                </a:solidFill>
                <a:latin typeface="Arial" charset="0"/>
              </a:rPr>
              <a:t>Extracellular fluid</a:t>
            </a:r>
            <a:endParaRPr lang="en-US" b="1" i="1">
              <a:latin typeface="Arial" charset="0"/>
            </a:endParaRPr>
          </a:p>
        </p:txBody>
      </p:sp>
      <p:sp>
        <p:nvSpPr>
          <p:cNvPr id="541903" name="Rectangle 207"/>
          <p:cNvSpPr>
            <a:spLocks noChangeArrowheads="1"/>
          </p:cNvSpPr>
          <p:nvPr/>
        </p:nvSpPr>
        <p:spPr bwMode="auto">
          <a:xfrm>
            <a:off x="6778625" y="5468938"/>
            <a:ext cx="145891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Plasma membrane</a:t>
            </a:r>
            <a:endParaRPr lang="en-US" b="1">
              <a:latin typeface="Arial" charset="0"/>
            </a:endParaRPr>
          </a:p>
        </p:txBody>
      </p:sp>
      <p:sp>
        <p:nvSpPr>
          <p:cNvPr id="541904" name="Rectangle 208"/>
          <p:cNvSpPr>
            <a:spLocks noChangeArrowheads="1"/>
          </p:cNvSpPr>
          <p:nvPr/>
        </p:nvSpPr>
        <p:spPr bwMode="auto">
          <a:xfrm>
            <a:off x="6778625" y="456406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 components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fuses with the plasma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41905" name="Rectangle 209"/>
          <p:cNvSpPr>
            <a:spLocks noChangeArrowheads="1"/>
          </p:cNvSpPr>
          <p:nvPr/>
        </p:nvSpPr>
        <p:spPr bwMode="auto">
          <a:xfrm>
            <a:off x="4962525" y="2652713"/>
            <a:ext cx="1908175" cy="53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digestive enzymes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lysosome</a:t>
            </a:r>
            <a:endParaRPr lang="en-US" b="1">
              <a:latin typeface="Arial" charset="0"/>
            </a:endParaRPr>
          </a:p>
        </p:txBody>
      </p:sp>
      <p:sp>
        <p:nvSpPr>
          <p:cNvPr id="541906" name="Rectangle 210"/>
          <p:cNvSpPr>
            <a:spLocks noChangeArrowheads="1"/>
          </p:cNvSpPr>
          <p:nvPr/>
        </p:nvSpPr>
        <p:spPr bwMode="auto">
          <a:xfrm>
            <a:off x="4013200" y="849313"/>
            <a:ext cx="15367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in cisterna</a:t>
            </a:r>
            <a:endParaRPr lang="en-US" b="1">
              <a:latin typeface="Arial" charset="0"/>
            </a:endParaRPr>
          </a:p>
        </p:txBody>
      </p:sp>
      <p:sp>
        <p:nvSpPr>
          <p:cNvPr id="541907" name="Rectangle 211"/>
          <p:cNvSpPr>
            <a:spLocks noChangeArrowheads="1"/>
          </p:cNvSpPr>
          <p:nvPr/>
        </p:nvSpPr>
        <p:spPr bwMode="auto">
          <a:xfrm>
            <a:off x="7010400" y="1169988"/>
            <a:ext cx="16764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Lysosome fuses with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ingested substances</a:t>
            </a:r>
            <a:endParaRPr lang="en-US" b="1">
              <a:latin typeface="Arial" charset="0"/>
            </a:endParaRPr>
          </a:p>
        </p:txBody>
      </p:sp>
      <p:sp>
        <p:nvSpPr>
          <p:cNvPr id="541908" name="Rectangle 212"/>
          <p:cNvSpPr>
            <a:spLocks noChangeArrowheads="1"/>
          </p:cNvSpPr>
          <p:nvPr/>
        </p:nvSpPr>
        <p:spPr bwMode="auto">
          <a:xfrm>
            <a:off x="4013200" y="1220788"/>
            <a:ext cx="8270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Membrane</a:t>
            </a:r>
            <a:endParaRPr lang="en-US" b="1">
              <a:latin typeface="Arial" charset="0"/>
            </a:endParaRPr>
          </a:p>
        </p:txBody>
      </p:sp>
      <p:sp>
        <p:nvSpPr>
          <p:cNvPr id="541909" name="Rectangle 213"/>
          <p:cNvSpPr>
            <a:spLocks noChangeArrowheads="1"/>
          </p:cNvSpPr>
          <p:nvPr/>
        </p:nvSpPr>
        <p:spPr bwMode="auto">
          <a:xfrm>
            <a:off x="4013200" y="2243138"/>
            <a:ext cx="7731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Transport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41910" name="Rectangle 214"/>
          <p:cNvSpPr>
            <a:spLocks noChangeArrowheads="1"/>
          </p:cNvSpPr>
          <p:nvPr/>
        </p:nvSpPr>
        <p:spPr bwMode="auto">
          <a:xfrm>
            <a:off x="3536950" y="3182938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3</a:t>
            </a:r>
            <a:endParaRPr lang="en-US" sz="1400" b="1">
              <a:latin typeface="Arial" charset="0"/>
            </a:endParaRPr>
          </a:p>
        </p:txBody>
      </p:sp>
      <p:sp>
        <p:nvSpPr>
          <p:cNvPr id="541911" name="Rectangle 215"/>
          <p:cNvSpPr>
            <a:spLocks noChangeArrowheads="1"/>
          </p:cNvSpPr>
          <p:nvPr/>
        </p:nvSpPr>
        <p:spPr bwMode="auto">
          <a:xfrm>
            <a:off x="2403475" y="3910013"/>
            <a:ext cx="8667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Pathway 2</a:t>
            </a:r>
            <a:endParaRPr lang="en-US" sz="1400" b="1">
              <a:latin typeface="Arial" charset="0"/>
            </a:endParaRPr>
          </a:p>
        </p:txBody>
      </p:sp>
      <p:sp>
        <p:nvSpPr>
          <p:cNvPr id="541912" name="Rectangle 216"/>
          <p:cNvSpPr>
            <a:spLocks noChangeArrowheads="1"/>
          </p:cNvSpPr>
          <p:nvPr/>
        </p:nvSpPr>
        <p:spPr bwMode="auto">
          <a:xfrm>
            <a:off x="3333750" y="4351338"/>
            <a:ext cx="1452563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Secretory vesicles</a:t>
            </a:r>
            <a:endParaRPr lang="en-US" b="1">
              <a:latin typeface="Arial" charset="0"/>
            </a:endParaRPr>
          </a:p>
        </p:txBody>
      </p:sp>
      <p:sp>
        <p:nvSpPr>
          <p:cNvPr id="541913" name="Rectangle 217"/>
          <p:cNvSpPr>
            <a:spLocks noChangeArrowheads="1"/>
          </p:cNvSpPr>
          <p:nvPr/>
        </p:nvSpPr>
        <p:spPr bwMode="auto">
          <a:xfrm>
            <a:off x="552450" y="4487863"/>
            <a:ext cx="9159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400" b="1">
                <a:solidFill>
                  <a:srgbClr val="000000"/>
                </a:solidFill>
                <a:latin typeface="Arial" charset="0"/>
              </a:rPr>
              <a:t> Pathway 1</a:t>
            </a:r>
            <a:endParaRPr lang="en-US" sz="1400" b="1">
              <a:latin typeface="Arial" charset="0"/>
            </a:endParaRPr>
          </a:p>
        </p:txBody>
      </p:sp>
      <p:sp>
        <p:nvSpPr>
          <p:cNvPr id="541914" name="Rectangle 218"/>
          <p:cNvSpPr>
            <a:spLocks noChangeArrowheads="1"/>
          </p:cNvSpPr>
          <p:nvPr/>
        </p:nvSpPr>
        <p:spPr bwMode="auto">
          <a:xfrm>
            <a:off x="479425" y="4002088"/>
            <a:ext cx="79216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apparatus</a:t>
            </a:r>
            <a:endParaRPr lang="en-US" b="1">
              <a:latin typeface="Arial" charset="0"/>
            </a:endParaRPr>
          </a:p>
        </p:txBody>
      </p:sp>
      <p:sp>
        <p:nvSpPr>
          <p:cNvPr id="541915" name="Rectangle 219"/>
          <p:cNvSpPr>
            <a:spLocks noChangeArrowheads="1"/>
          </p:cNvSpPr>
          <p:nvPr/>
        </p:nvSpPr>
        <p:spPr bwMode="auto">
          <a:xfrm>
            <a:off x="479425" y="4938713"/>
            <a:ext cx="1908175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>
                <a:solidFill>
                  <a:srgbClr val="000000"/>
                </a:solidFill>
                <a:latin typeface="Arial" charset="0"/>
              </a:rPr>
              <a:t>Golgi vesicle containing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 to be secreted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becomes a secretory</a:t>
            </a:r>
            <a:br>
              <a:rPr lang="en-US" sz="1300" b="1">
                <a:solidFill>
                  <a:srgbClr val="000000"/>
                </a:solidFill>
                <a:latin typeface="Arial" charset="0"/>
              </a:rPr>
            </a:br>
            <a:r>
              <a:rPr lang="en-US" sz="1300" b="1">
                <a:solidFill>
                  <a:srgbClr val="000000"/>
                </a:solidFill>
                <a:latin typeface="Arial" charset="0"/>
              </a:rPr>
              <a:t>vesicle</a:t>
            </a:r>
            <a:endParaRPr lang="en-US" b="1">
              <a:latin typeface="Arial" charset="0"/>
            </a:endParaRPr>
          </a:p>
        </p:txBody>
      </p:sp>
      <p:sp>
        <p:nvSpPr>
          <p:cNvPr id="541916" name="Rectangle 220"/>
          <p:cNvSpPr>
            <a:spLocks noChangeArrowheads="1"/>
          </p:cNvSpPr>
          <p:nvPr/>
        </p:nvSpPr>
        <p:spPr bwMode="auto">
          <a:xfrm>
            <a:off x="488950" y="11890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Cisterna</a:t>
            </a:r>
            <a:endParaRPr lang="en-US" b="1">
              <a:latin typeface="Arial" charset="0"/>
            </a:endParaRPr>
          </a:p>
        </p:txBody>
      </p:sp>
      <p:sp>
        <p:nvSpPr>
          <p:cNvPr id="541917" name="Rectangle 221"/>
          <p:cNvSpPr>
            <a:spLocks noChangeArrowheads="1"/>
          </p:cNvSpPr>
          <p:nvPr/>
        </p:nvSpPr>
        <p:spPr bwMode="auto">
          <a:xfrm>
            <a:off x="1111250" y="865188"/>
            <a:ext cx="800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Rough ER</a:t>
            </a:r>
            <a:endParaRPr lang="en-US" b="1">
              <a:latin typeface="Arial" charset="0"/>
            </a:endParaRPr>
          </a:p>
        </p:txBody>
      </p:sp>
      <p:sp>
        <p:nvSpPr>
          <p:cNvPr id="541918" name="Rectangle 222"/>
          <p:cNvSpPr>
            <a:spLocks noChangeArrowheads="1"/>
          </p:cNvSpPr>
          <p:nvPr/>
        </p:nvSpPr>
        <p:spPr bwMode="auto">
          <a:xfrm>
            <a:off x="3578225" y="4668838"/>
            <a:ext cx="661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300" b="1">
                <a:solidFill>
                  <a:srgbClr val="000000"/>
                </a:solidFill>
                <a:latin typeface="Arial" charset="0"/>
              </a:rPr>
              <a:t>Proteins</a:t>
            </a:r>
            <a:endParaRPr lang="en-US" b="1">
              <a:latin typeface="Arial" charset="0"/>
            </a:endParaRPr>
          </a:p>
        </p:txBody>
      </p:sp>
      <p:grpSp>
        <p:nvGrpSpPr>
          <p:cNvPr id="541919" name="Group 223"/>
          <p:cNvGrpSpPr>
            <a:grpSpLocks/>
          </p:cNvGrpSpPr>
          <p:nvPr/>
        </p:nvGrpSpPr>
        <p:grpSpPr bwMode="auto">
          <a:xfrm>
            <a:off x="3895725" y="5221288"/>
            <a:ext cx="1016000" cy="404812"/>
            <a:chOff x="2454" y="3289"/>
            <a:chExt cx="640" cy="255"/>
          </a:xfrm>
        </p:grpSpPr>
        <p:sp>
          <p:nvSpPr>
            <p:cNvPr id="541920" name="Freeform 224"/>
            <p:cNvSpPr>
              <a:spLocks/>
            </p:cNvSpPr>
            <p:nvPr/>
          </p:nvSpPr>
          <p:spPr bwMode="auto">
            <a:xfrm>
              <a:off x="2457" y="3316"/>
              <a:ext cx="619" cy="100"/>
            </a:xfrm>
            <a:custGeom>
              <a:avLst/>
              <a:gdLst/>
              <a:ahLst/>
              <a:cxnLst>
                <a:cxn ang="0">
                  <a:pos x="24" y="78"/>
                </a:cxn>
                <a:cxn ang="0">
                  <a:pos x="60" y="62"/>
                </a:cxn>
                <a:cxn ang="0">
                  <a:pos x="24" y="30"/>
                </a:cxn>
                <a:cxn ang="0">
                  <a:pos x="24" y="14"/>
                </a:cxn>
                <a:cxn ang="0">
                  <a:pos x="60" y="24"/>
                </a:cxn>
                <a:cxn ang="0">
                  <a:pos x="30" y="0"/>
                </a:cxn>
                <a:cxn ang="0">
                  <a:pos x="2" y="24"/>
                </a:cxn>
                <a:cxn ang="0">
                  <a:pos x="34" y="46"/>
                </a:cxn>
                <a:cxn ang="0">
                  <a:pos x="36" y="66"/>
                </a:cxn>
                <a:cxn ang="0">
                  <a:pos x="0" y="54"/>
                </a:cxn>
                <a:cxn ang="0">
                  <a:pos x="84" y="56"/>
                </a:cxn>
                <a:cxn ang="0">
                  <a:pos x="116" y="30"/>
                </a:cxn>
                <a:cxn ang="0">
                  <a:pos x="76" y="28"/>
                </a:cxn>
                <a:cxn ang="0">
                  <a:pos x="72" y="68"/>
                </a:cxn>
                <a:cxn ang="0">
                  <a:pos x="110" y="74"/>
                </a:cxn>
                <a:cxn ang="0">
                  <a:pos x="84" y="38"/>
                </a:cxn>
                <a:cxn ang="0">
                  <a:pos x="104" y="38"/>
                </a:cxn>
                <a:cxn ang="0">
                  <a:pos x="158" y="66"/>
                </a:cxn>
                <a:cxn ang="0">
                  <a:pos x="142" y="48"/>
                </a:cxn>
                <a:cxn ang="0">
                  <a:pos x="160" y="36"/>
                </a:cxn>
                <a:cxn ang="0">
                  <a:pos x="160" y="20"/>
                </a:cxn>
                <a:cxn ang="0">
                  <a:pos x="128" y="38"/>
                </a:cxn>
                <a:cxn ang="0">
                  <a:pos x="146" y="78"/>
                </a:cxn>
                <a:cxn ang="0">
                  <a:pos x="176" y="62"/>
                </a:cxn>
                <a:cxn ang="0">
                  <a:pos x="202" y="48"/>
                </a:cxn>
                <a:cxn ang="0">
                  <a:pos x="220" y="20"/>
                </a:cxn>
                <a:cxn ang="0">
                  <a:pos x="188" y="22"/>
                </a:cxn>
                <a:cxn ang="0">
                  <a:pos x="244" y="66"/>
                </a:cxn>
                <a:cxn ang="0">
                  <a:pos x="276" y="42"/>
                </a:cxn>
                <a:cxn ang="0">
                  <a:pos x="242" y="20"/>
                </a:cxn>
                <a:cxn ang="0">
                  <a:pos x="224" y="56"/>
                </a:cxn>
                <a:cxn ang="0">
                  <a:pos x="252" y="78"/>
                </a:cxn>
                <a:cxn ang="0">
                  <a:pos x="0" y="54"/>
                </a:cxn>
                <a:cxn ang="0">
                  <a:pos x="254" y="32"/>
                </a:cxn>
                <a:cxn ang="0">
                  <a:pos x="302" y="6"/>
                </a:cxn>
                <a:cxn ang="0">
                  <a:pos x="288" y="66"/>
                </a:cxn>
                <a:cxn ang="0">
                  <a:pos x="312" y="78"/>
                </a:cxn>
                <a:cxn ang="0">
                  <a:pos x="312" y="32"/>
                </a:cxn>
                <a:cxn ang="0">
                  <a:pos x="322" y="76"/>
                </a:cxn>
                <a:cxn ang="0">
                  <a:pos x="322" y="2"/>
                </a:cxn>
                <a:cxn ang="0">
                  <a:pos x="402" y="42"/>
                </a:cxn>
                <a:cxn ang="0">
                  <a:pos x="364" y="22"/>
                </a:cxn>
                <a:cxn ang="0">
                  <a:pos x="348" y="56"/>
                </a:cxn>
                <a:cxn ang="0">
                  <a:pos x="386" y="76"/>
                </a:cxn>
                <a:cxn ang="0">
                  <a:pos x="0" y="54"/>
                </a:cxn>
                <a:cxn ang="0">
                  <a:pos x="368" y="64"/>
                </a:cxn>
                <a:cxn ang="0">
                  <a:pos x="368" y="34"/>
                </a:cxn>
                <a:cxn ang="0">
                  <a:pos x="0" y="54"/>
                </a:cxn>
                <a:cxn ang="0">
                  <a:pos x="439" y="22"/>
                </a:cxn>
                <a:cxn ang="0">
                  <a:pos x="429" y="76"/>
                </a:cxn>
                <a:cxn ang="0">
                  <a:pos x="445" y="34"/>
                </a:cxn>
                <a:cxn ang="0">
                  <a:pos x="0" y="54"/>
                </a:cxn>
                <a:cxn ang="0">
                  <a:pos x="527" y="64"/>
                </a:cxn>
                <a:cxn ang="0">
                  <a:pos x="527" y="34"/>
                </a:cxn>
                <a:cxn ang="0">
                  <a:pos x="0" y="54"/>
                </a:cxn>
                <a:cxn ang="0">
                  <a:pos x="525" y="74"/>
                </a:cxn>
                <a:cxn ang="0">
                  <a:pos x="555" y="70"/>
                </a:cxn>
                <a:cxn ang="0">
                  <a:pos x="537" y="20"/>
                </a:cxn>
                <a:cxn ang="0">
                  <a:pos x="619" y="22"/>
                </a:cxn>
                <a:cxn ang="0">
                  <a:pos x="583" y="84"/>
                </a:cxn>
                <a:cxn ang="0">
                  <a:pos x="587" y="98"/>
                </a:cxn>
              </a:cxnLst>
              <a:rect l="0" t="0" r="r" b="b"/>
              <a:pathLst>
                <a:path w="619" h="100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96" y="66"/>
                  </a:lnTo>
                  <a:lnTo>
                    <a:pt x="88" y="66"/>
                  </a:lnTo>
                  <a:lnTo>
                    <a:pt x="84" y="62"/>
                  </a:lnTo>
                  <a:lnTo>
                    <a:pt x="84" y="56"/>
                  </a:lnTo>
                  <a:lnTo>
                    <a:pt x="82" y="54"/>
                  </a:lnTo>
                  <a:lnTo>
                    <a:pt x="120" y="54"/>
                  </a:lnTo>
                  <a:lnTo>
                    <a:pt x="120" y="50"/>
                  </a:lnTo>
                  <a:lnTo>
                    <a:pt x="120" y="42"/>
                  </a:lnTo>
                  <a:lnTo>
                    <a:pt x="118" y="36"/>
                  </a:lnTo>
                  <a:lnTo>
                    <a:pt x="116" y="30"/>
                  </a:lnTo>
                  <a:lnTo>
                    <a:pt x="112" y="26"/>
                  </a:lnTo>
                  <a:lnTo>
                    <a:pt x="104" y="22"/>
                  </a:lnTo>
                  <a:lnTo>
                    <a:pt x="94" y="20"/>
                  </a:lnTo>
                  <a:lnTo>
                    <a:pt x="86" y="20"/>
                  </a:lnTo>
                  <a:lnTo>
                    <a:pt x="80" y="24"/>
                  </a:lnTo>
                  <a:lnTo>
                    <a:pt x="76" y="28"/>
                  </a:lnTo>
                  <a:lnTo>
                    <a:pt x="72" y="32"/>
                  </a:lnTo>
                  <a:lnTo>
                    <a:pt x="68" y="40"/>
                  </a:lnTo>
                  <a:lnTo>
                    <a:pt x="68" y="48"/>
                  </a:lnTo>
                  <a:lnTo>
                    <a:pt x="68" y="56"/>
                  </a:lnTo>
                  <a:lnTo>
                    <a:pt x="70" y="62"/>
                  </a:lnTo>
                  <a:lnTo>
                    <a:pt x="72" y="68"/>
                  </a:lnTo>
                  <a:lnTo>
                    <a:pt x="76" y="72"/>
                  </a:lnTo>
                  <a:lnTo>
                    <a:pt x="80" y="74"/>
                  </a:lnTo>
                  <a:lnTo>
                    <a:pt x="84" y="76"/>
                  </a:lnTo>
                  <a:lnTo>
                    <a:pt x="96" y="78"/>
                  </a:lnTo>
                  <a:lnTo>
                    <a:pt x="102" y="78"/>
                  </a:lnTo>
                  <a:lnTo>
                    <a:pt x="110" y="74"/>
                  </a:lnTo>
                  <a:lnTo>
                    <a:pt x="116" y="68"/>
                  </a:lnTo>
                  <a:lnTo>
                    <a:pt x="120" y="60"/>
                  </a:lnTo>
                  <a:lnTo>
                    <a:pt x="104" y="60"/>
                  </a:lnTo>
                  <a:lnTo>
                    <a:pt x="0" y="54"/>
                  </a:lnTo>
                  <a:lnTo>
                    <a:pt x="82" y="44"/>
                  </a:lnTo>
                  <a:lnTo>
                    <a:pt x="84" y="38"/>
                  </a:lnTo>
                  <a:lnTo>
                    <a:pt x="86" y="36"/>
                  </a:lnTo>
                  <a:lnTo>
                    <a:pt x="90" y="32"/>
                  </a:lnTo>
                  <a:lnTo>
                    <a:pt x="94" y="32"/>
                  </a:lnTo>
                  <a:lnTo>
                    <a:pt x="98" y="32"/>
                  </a:lnTo>
                  <a:lnTo>
                    <a:pt x="102" y="34"/>
                  </a:lnTo>
                  <a:lnTo>
                    <a:pt x="104" y="38"/>
                  </a:lnTo>
                  <a:lnTo>
                    <a:pt x="106" y="44"/>
                  </a:lnTo>
                  <a:lnTo>
                    <a:pt x="82" y="44"/>
                  </a:lnTo>
                  <a:lnTo>
                    <a:pt x="0" y="54"/>
                  </a:lnTo>
                  <a:lnTo>
                    <a:pt x="164" y="56"/>
                  </a:lnTo>
                  <a:lnTo>
                    <a:pt x="160" y="62"/>
                  </a:lnTo>
                  <a:lnTo>
                    <a:pt x="158" y="66"/>
                  </a:lnTo>
                  <a:lnTo>
                    <a:pt x="154" y="66"/>
                  </a:lnTo>
                  <a:lnTo>
                    <a:pt x="150" y="66"/>
                  </a:lnTo>
                  <a:lnTo>
                    <a:pt x="146" y="64"/>
                  </a:lnTo>
                  <a:lnTo>
                    <a:pt x="144" y="60"/>
                  </a:lnTo>
                  <a:lnTo>
                    <a:pt x="142" y="54"/>
                  </a:lnTo>
                  <a:lnTo>
                    <a:pt x="142" y="48"/>
                  </a:lnTo>
                  <a:lnTo>
                    <a:pt x="142" y="42"/>
                  </a:lnTo>
                  <a:lnTo>
                    <a:pt x="144" y="38"/>
                  </a:lnTo>
                  <a:lnTo>
                    <a:pt x="148" y="34"/>
                  </a:lnTo>
                  <a:lnTo>
                    <a:pt x="154" y="32"/>
                  </a:lnTo>
                  <a:lnTo>
                    <a:pt x="158" y="32"/>
                  </a:lnTo>
                  <a:lnTo>
                    <a:pt x="160" y="36"/>
                  </a:lnTo>
                  <a:lnTo>
                    <a:pt x="164" y="42"/>
                  </a:lnTo>
                  <a:lnTo>
                    <a:pt x="178" y="42"/>
                  </a:lnTo>
                  <a:lnTo>
                    <a:pt x="176" y="36"/>
                  </a:lnTo>
                  <a:lnTo>
                    <a:pt x="174" y="30"/>
                  </a:lnTo>
                  <a:lnTo>
                    <a:pt x="168" y="24"/>
                  </a:lnTo>
                  <a:lnTo>
                    <a:pt x="160" y="20"/>
                  </a:lnTo>
                  <a:lnTo>
                    <a:pt x="154" y="20"/>
                  </a:lnTo>
                  <a:lnTo>
                    <a:pt x="146" y="20"/>
                  </a:lnTo>
                  <a:lnTo>
                    <a:pt x="142" y="22"/>
                  </a:lnTo>
                  <a:lnTo>
                    <a:pt x="136" y="24"/>
                  </a:lnTo>
                  <a:lnTo>
                    <a:pt x="134" y="28"/>
                  </a:lnTo>
                  <a:lnTo>
                    <a:pt x="128" y="38"/>
                  </a:lnTo>
                  <a:lnTo>
                    <a:pt x="126" y="50"/>
                  </a:lnTo>
                  <a:lnTo>
                    <a:pt x="128" y="60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6"/>
                  </a:lnTo>
                  <a:lnTo>
                    <a:pt x="146" y="78"/>
                  </a:lnTo>
                  <a:lnTo>
                    <a:pt x="152" y="78"/>
                  </a:lnTo>
                  <a:lnTo>
                    <a:pt x="160" y="78"/>
                  </a:lnTo>
                  <a:lnTo>
                    <a:pt x="164" y="76"/>
                  </a:lnTo>
                  <a:lnTo>
                    <a:pt x="170" y="72"/>
                  </a:lnTo>
                  <a:lnTo>
                    <a:pt x="172" y="70"/>
                  </a:lnTo>
                  <a:lnTo>
                    <a:pt x="176" y="62"/>
                  </a:lnTo>
                  <a:lnTo>
                    <a:pt x="178" y="56"/>
                  </a:lnTo>
                  <a:lnTo>
                    <a:pt x="164" y="56"/>
                  </a:lnTo>
                  <a:lnTo>
                    <a:pt x="0" y="54"/>
                  </a:lnTo>
                  <a:lnTo>
                    <a:pt x="188" y="76"/>
                  </a:lnTo>
                  <a:lnTo>
                    <a:pt x="202" y="76"/>
                  </a:lnTo>
                  <a:lnTo>
                    <a:pt x="202" y="48"/>
                  </a:lnTo>
                  <a:lnTo>
                    <a:pt x="202" y="44"/>
                  </a:lnTo>
                  <a:lnTo>
                    <a:pt x="204" y="40"/>
                  </a:lnTo>
                  <a:lnTo>
                    <a:pt x="210" y="36"/>
                  </a:lnTo>
                  <a:lnTo>
                    <a:pt x="216" y="34"/>
                  </a:lnTo>
                  <a:lnTo>
                    <a:pt x="220" y="34"/>
                  </a:lnTo>
                  <a:lnTo>
                    <a:pt x="220" y="20"/>
                  </a:lnTo>
                  <a:lnTo>
                    <a:pt x="218" y="20"/>
                  </a:lnTo>
                  <a:lnTo>
                    <a:pt x="212" y="20"/>
                  </a:lnTo>
                  <a:lnTo>
                    <a:pt x="208" y="24"/>
                  </a:lnTo>
                  <a:lnTo>
                    <a:pt x="202" y="32"/>
                  </a:lnTo>
                  <a:lnTo>
                    <a:pt x="202" y="22"/>
                  </a:lnTo>
                  <a:lnTo>
                    <a:pt x="188" y="22"/>
                  </a:lnTo>
                  <a:lnTo>
                    <a:pt x="188" y="76"/>
                  </a:lnTo>
                  <a:lnTo>
                    <a:pt x="0" y="54"/>
                  </a:lnTo>
                  <a:lnTo>
                    <a:pt x="262" y="60"/>
                  </a:lnTo>
                  <a:lnTo>
                    <a:pt x="258" y="66"/>
                  </a:lnTo>
                  <a:lnTo>
                    <a:pt x="252" y="66"/>
                  </a:lnTo>
                  <a:lnTo>
                    <a:pt x="244" y="66"/>
                  </a:lnTo>
                  <a:lnTo>
                    <a:pt x="240" y="62"/>
                  </a:lnTo>
                  <a:lnTo>
                    <a:pt x="240" y="56"/>
                  </a:lnTo>
                  <a:lnTo>
                    <a:pt x="238" y="54"/>
                  </a:lnTo>
                  <a:lnTo>
                    <a:pt x="276" y="54"/>
                  </a:lnTo>
                  <a:lnTo>
                    <a:pt x="276" y="50"/>
                  </a:lnTo>
                  <a:lnTo>
                    <a:pt x="276" y="42"/>
                  </a:lnTo>
                  <a:lnTo>
                    <a:pt x="274" y="36"/>
                  </a:lnTo>
                  <a:lnTo>
                    <a:pt x="272" y="30"/>
                  </a:lnTo>
                  <a:lnTo>
                    <a:pt x="268" y="26"/>
                  </a:lnTo>
                  <a:lnTo>
                    <a:pt x="260" y="22"/>
                  </a:lnTo>
                  <a:lnTo>
                    <a:pt x="250" y="20"/>
                  </a:lnTo>
                  <a:lnTo>
                    <a:pt x="242" y="20"/>
                  </a:lnTo>
                  <a:lnTo>
                    <a:pt x="236" y="24"/>
                  </a:lnTo>
                  <a:lnTo>
                    <a:pt x="232" y="28"/>
                  </a:lnTo>
                  <a:lnTo>
                    <a:pt x="228" y="32"/>
                  </a:lnTo>
                  <a:lnTo>
                    <a:pt x="224" y="40"/>
                  </a:lnTo>
                  <a:lnTo>
                    <a:pt x="224" y="48"/>
                  </a:lnTo>
                  <a:lnTo>
                    <a:pt x="224" y="56"/>
                  </a:lnTo>
                  <a:lnTo>
                    <a:pt x="226" y="62"/>
                  </a:lnTo>
                  <a:lnTo>
                    <a:pt x="228" y="68"/>
                  </a:lnTo>
                  <a:lnTo>
                    <a:pt x="232" y="72"/>
                  </a:lnTo>
                  <a:lnTo>
                    <a:pt x="236" y="74"/>
                  </a:lnTo>
                  <a:lnTo>
                    <a:pt x="240" y="76"/>
                  </a:lnTo>
                  <a:lnTo>
                    <a:pt x="252" y="78"/>
                  </a:lnTo>
                  <a:lnTo>
                    <a:pt x="258" y="78"/>
                  </a:lnTo>
                  <a:lnTo>
                    <a:pt x="266" y="74"/>
                  </a:lnTo>
                  <a:lnTo>
                    <a:pt x="272" y="68"/>
                  </a:lnTo>
                  <a:lnTo>
                    <a:pt x="276" y="60"/>
                  </a:lnTo>
                  <a:lnTo>
                    <a:pt x="262" y="60"/>
                  </a:lnTo>
                  <a:lnTo>
                    <a:pt x="0" y="54"/>
                  </a:lnTo>
                  <a:lnTo>
                    <a:pt x="240" y="44"/>
                  </a:lnTo>
                  <a:lnTo>
                    <a:pt x="240" y="38"/>
                  </a:lnTo>
                  <a:lnTo>
                    <a:pt x="242" y="36"/>
                  </a:lnTo>
                  <a:lnTo>
                    <a:pt x="246" y="32"/>
                  </a:lnTo>
                  <a:lnTo>
                    <a:pt x="250" y="32"/>
                  </a:lnTo>
                  <a:lnTo>
                    <a:pt x="254" y="32"/>
                  </a:lnTo>
                  <a:lnTo>
                    <a:pt x="258" y="34"/>
                  </a:lnTo>
                  <a:lnTo>
                    <a:pt x="260" y="38"/>
                  </a:lnTo>
                  <a:lnTo>
                    <a:pt x="262" y="44"/>
                  </a:lnTo>
                  <a:lnTo>
                    <a:pt x="240" y="44"/>
                  </a:lnTo>
                  <a:lnTo>
                    <a:pt x="0" y="54"/>
                  </a:lnTo>
                  <a:lnTo>
                    <a:pt x="302" y="6"/>
                  </a:lnTo>
                  <a:lnTo>
                    <a:pt x="288" y="6"/>
                  </a:lnTo>
                  <a:lnTo>
                    <a:pt x="288" y="22"/>
                  </a:lnTo>
                  <a:lnTo>
                    <a:pt x="280" y="22"/>
                  </a:lnTo>
                  <a:lnTo>
                    <a:pt x="280" y="32"/>
                  </a:lnTo>
                  <a:lnTo>
                    <a:pt x="288" y="32"/>
                  </a:lnTo>
                  <a:lnTo>
                    <a:pt x="288" y="66"/>
                  </a:lnTo>
                  <a:lnTo>
                    <a:pt x="288" y="70"/>
                  </a:lnTo>
                  <a:lnTo>
                    <a:pt x="290" y="74"/>
                  </a:lnTo>
                  <a:lnTo>
                    <a:pt x="296" y="76"/>
                  </a:lnTo>
                  <a:lnTo>
                    <a:pt x="302" y="78"/>
                  </a:lnTo>
                  <a:lnTo>
                    <a:pt x="304" y="78"/>
                  </a:lnTo>
                  <a:lnTo>
                    <a:pt x="312" y="78"/>
                  </a:lnTo>
                  <a:lnTo>
                    <a:pt x="312" y="66"/>
                  </a:lnTo>
                  <a:lnTo>
                    <a:pt x="308" y="66"/>
                  </a:lnTo>
                  <a:lnTo>
                    <a:pt x="304" y="66"/>
                  </a:lnTo>
                  <a:lnTo>
                    <a:pt x="302" y="62"/>
                  </a:lnTo>
                  <a:lnTo>
                    <a:pt x="302" y="32"/>
                  </a:lnTo>
                  <a:lnTo>
                    <a:pt x="312" y="32"/>
                  </a:lnTo>
                  <a:lnTo>
                    <a:pt x="312" y="22"/>
                  </a:lnTo>
                  <a:lnTo>
                    <a:pt x="302" y="22"/>
                  </a:lnTo>
                  <a:lnTo>
                    <a:pt x="302" y="6"/>
                  </a:lnTo>
                  <a:lnTo>
                    <a:pt x="0" y="54"/>
                  </a:lnTo>
                  <a:lnTo>
                    <a:pt x="322" y="22"/>
                  </a:lnTo>
                  <a:lnTo>
                    <a:pt x="322" y="76"/>
                  </a:lnTo>
                  <a:lnTo>
                    <a:pt x="336" y="76"/>
                  </a:lnTo>
                  <a:lnTo>
                    <a:pt x="336" y="22"/>
                  </a:lnTo>
                  <a:lnTo>
                    <a:pt x="322" y="22"/>
                  </a:lnTo>
                  <a:lnTo>
                    <a:pt x="0" y="54"/>
                  </a:lnTo>
                  <a:lnTo>
                    <a:pt x="336" y="2"/>
                  </a:lnTo>
                  <a:lnTo>
                    <a:pt x="322" y="2"/>
                  </a:lnTo>
                  <a:lnTo>
                    <a:pt x="322" y="14"/>
                  </a:lnTo>
                  <a:lnTo>
                    <a:pt x="336" y="14"/>
                  </a:lnTo>
                  <a:lnTo>
                    <a:pt x="336" y="2"/>
                  </a:lnTo>
                  <a:lnTo>
                    <a:pt x="0" y="54"/>
                  </a:lnTo>
                  <a:lnTo>
                    <a:pt x="404" y="50"/>
                  </a:lnTo>
                  <a:lnTo>
                    <a:pt x="402" y="42"/>
                  </a:lnTo>
                  <a:lnTo>
                    <a:pt x="400" y="36"/>
                  </a:lnTo>
                  <a:lnTo>
                    <a:pt x="398" y="32"/>
                  </a:lnTo>
                  <a:lnTo>
                    <a:pt x="394" y="28"/>
                  </a:lnTo>
                  <a:lnTo>
                    <a:pt x="386" y="22"/>
                  </a:lnTo>
                  <a:lnTo>
                    <a:pt x="374" y="20"/>
                  </a:lnTo>
                  <a:lnTo>
                    <a:pt x="364" y="22"/>
                  </a:lnTo>
                  <a:lnTo>
                    <a:pt x="356" y="28"/>
                  </a:lnTo>
                  <a:lnTo>
                    <a:pt x="352" y="32"/>
                  </a:lnTo>
                  <a:lnTo>
                    <a:pt x="348" y="36"/>
                  </a:lnTo>
                  <a:lnTo>
                    <a:pt x="348" y="42"/>
                  </a:lnTo>
                  <a:lnTo>
                    <a:pt x="346" y="50"/>
                  </a:lnTo>
                  <a:lnTo>
                    <a:pt x="348" y="56"/>
                  </a:lnTo>
                  <a:lnTo>
                    <a:pt x="348" y="62"/>
                  </a:lnTo>
                  <a:lnTo>
                    <a:pt x="352" y="68"/>
                  </a:lnTo>
                  <a:lnTo>
                    <a:pt x="356" y="72"/>
                  </a:lnTo>
                  <a:lnTo>
                    <a:pt x="364" y="76"/>
                  </a:lnTo>
                  <a:lnTo>
                    <a:pt x="374" y="78"/>
                  </a:lnTo>
                  <a:lnTo>
                    <a:pt x="386" y="76"/>
                  </a:lnTo>
                  <a:lnTo>
                    <a:pt x="394" y="72"/>
                  </a:lnTo>
                  <a:lnTo>
                    <a:pt x="398" y="68"/>
                  </a:lnTo>
                  <a:lnTo>
                    <a:pt x="400" y="62"/>
                  </a:lnTo>
                  <a:lnTo>
                    <a:pt x="402" y="56"/>
                  </a:lnTo>
                  <a:lnTo>
                    <a:pt x="404" y="50"/>
                  </a:lnTo>
                  <a:lnTo>
                    <a:pt x="0" y="54"/>
                  </a:lnTo>
                  <a:lnTo>
                    <a:pt x="388" y="50"/>
                  </a:lnTo>
                  <a:lnTo>
                    <a:pt x="388" y="54"/>
                  </a:lnTo>
                  <a:lnTo>
                    <a:pt x="386" y="60"/>
                  </a:lnTo>
                  <a:lnTo>
                    <a:pt x="382" y="64"/>
                  </a:lnTo>
                  <a:lnTo>
                    <a:pt x="374" y="66"/>
                  </a:lnTo>
                  <a:lnTo>
                    <a:pt x="368" y="64"/>
                  </a:lnTo>
                  <a:lnTo>
                    <a:pt x="364" y="60"/>
                  </a:lnTo>
                  <a:lnTo>
                    <a:pt x="362" y="54"/>
                  </a:lnTo>
                  <a:lnTo>
                    <a:pt x="362" y="50"/>
                  </a:lnTo>
                  <a:lnTo>
                    <a:pt x="362" y="44"/>
                  </a:lnTo>
                  <a:lnTo>
                    <a:pt x="364" y="38"/>
                  </a:lnTo>
                  <a:lnTo>
                    <a:pt x="368" y="34"/>
                  </a:lnTo>
                  <a:lnTo>
                    <a:pt x="374" y="32"/>
                  </a:lnTo>
                  <a:lnTo>
                    <a:pt x="382" y="34"/>
                  </a:lnTo>
                  <a:lnTo>
                    <a:pt x="386" y="38"/>
                  </a:lnTo>
                  <a:lnTo>
                    <a:pt x="388" y="44"/>
                  </a:lnTo>
                  <a:lnTo>
                    <a:pt x="388" y="50"/>
                  </a:lnTo>
                  <a:lnTo>
                    <a:pt x="0" y="54"/>
                  </a:lnTo>
                  <a:lnTo>
                    <a:pt x="465" y="38"/>
                  </a:lnTo>
                  <a:lnTo>
                    <a:pt x="463" y="30"/>
                  </a:lnTo>
                  <a:lnTo>
                    <a:pt x="459" y="24"/>
                  </a:lnTo>
                  <a:lnTo>
                    <a:pt x="453" y="22"/>
                  </a:lnTo>
                  <a:lnTo>
                    <a:pt x="445" y="20"/>
                  </a:lnTo>
                  <a:lnTo>
                    <a:pt x="439" y="22"/>
                  </a:lnTo>
                  <a:lnTo>
                    <a:pt x="433" y="24"/>
                  </a:lnTo>
                  <a:lnTo>
                    <a:pt x="429" y="30"/>
                  </a:lnTo>
                  <a:lnTo>
                    <a:pt x="429" y="22"/>
                  </a:lnTo>
                  <a:lnTo>
                    <a:pt x="414" y="22"/>
                  </a:lnTo>
                  <a:lnTo>
                    <a:pt x="414" y="76"/>
                  </a:lnTo>
                  <a:lnTo>
                    <a:pt x="429" y="76"/>
                  </a:lnTo>
                  <a:lnTo>
                    <a:pt x="429" y="46"/>
                  </a:lnTo>
                  <a:lnTo>
                    <a:pt x="429" y="40"/>
                  </a:lnTo>
                  <a:lnTo>
                    <a:pt x="433" y="36"/>
                  </a:lnTo>
                  <a:lnTo>
                    <a:pt x="435" y="34"/>
                  </a:lnTo>
                  <a:lnTo>
                    <a:pt x="441" y="32"/>
                  </a:lnTo>
                  <a:lnTo>
                    <a:pt x="445" y="34"/>
                  </a:lnTo>
                  <a:lnTo>
                    <a:pt x="449" y="36"/>
                  </a:lnTo>
                  <a:lnTo>
                    <a:pt x="449" y="44"/>
                  </a:lnTo>
                  <a:lnTo>
                    <a:pt x="449" y="76"/>
                  </a:lnTo>
                  <a:lnTo>
                    <a:pt x="465" y="76"/>
                  </a:lnTo>
                  <a:lnTo>
                    <a:pt x="465" y="38"/>
                  </a:lnTo>
                  <a:lnTo>
                    <a:pt x="0" y="54"/>
                  </a:lnTo>
                  <a:lnTo>
                    <a:pt x="545" y="50"/>
                  </a:lnTo>
                  <a:lnTo>
                    <a:pt x="545" y="54"/>
                  </a:lnTo>
                  <a:lnTo>
                    <a:pt x="543" y="60"/>
                  </a:lnTo>
                  <a:lnTo>
                    <a:pt x="539" y="64"/>
                  </a:lnTo>
                  <a:lnTo>
                    <a:pt x="533" y="66"/>
                  </a:lnTo>
                  <a:lnTo>
                    <a:pt x="527" y="64"/>
                  </a:lnTo>
                  <a:lnTo>
                    <a:pt x="523" y="62"/>
                  </a:lnTo>
                  <a:lnTo>
                    <a:pt x="521" y="56"/>
                  </a:lnTo>
                  <a:lnTo>
                    <a:pt x="521" y="50"/>
                  </a:lnTo>
                  <a:lnTo>
                    <a:pt x="521" y="44"/>
                  </a:lnTo>
                  <a:lnTo>
                    <a:pt x="523" y="38"/>
                  </a:lnTo>
                  <a:lnTo>
                    <a:pt x="527" y="34"/>
                  </a:lnTo>
                  <a:lnTo>
                    <a:pt x="533" y="32"/>
                  </a:lnTo>
                  <a:lnTo>
                    <a:pt x="539" y="34"/>
                  </a:lnTo>
                  <a:lnTo>
                    <a:pt x="543" y="38"/>
                  </a:lnTo>
                  <a:lnTo>
                    <a:pt x="545" y="44"/>
                  </a:lnTo>
                  <a:lnTo>
                    <a:pt x="545" y="50"/>
                  </a:lnTo>
                  <a:lnTo>
                    <a:pt x="0" y="54"/>
                  </a:lnTo>
                  <a:lnTo>
                    <a:pt x="521" y="2"/>
                  </a:lnTo>
                  <a:lnTo>
                    <a:pt x="507" y="2"/>
                  </a:lnTo>
                  <a:lnTo>
                    <a:pt x="507" y="76"/>
                  </a:lnTo>
                  <a:lnTo>
                    <a:pt x="521" y="76"/>
                  </a:lnTo>
                  <a:lnTo>
                    <a:pt x="521" y="70"/>
                  </a:lnTo>
                  <a:lnTo>
                    <a:pt x="525" y="74"/>
                  </a:lnTo>
                  <a:lnTo>
                    <a:pt x="527" y="76"/>
                  </a:lnTo>
                  <a:lnTo>
                    <a:pt x="537" y="78"/>
                  </a:lnTo>
                  <a:lnTo>
                    <a:pt x="543" y="78"/>
                  </a:lnTo>
                  <a:lnTo>
                    <a:pt x="547" y="76"/>
                  </a:lnTo>
                  <a:lnTo>
                    <a:pt x="551" y="72"/>
                  </a:lnTo>
                  <a:lnTo>
                    <a:pt x="555" y="70"/>
                  </a:lnTo>
                  <a:lnTo>
                    <a:pt x="559" y="60"/>
                  </a:lnTo>
                  <a:lnTo>
                    <a:pt x="561" y="48"/>
                  </a:lnTo>
                  <a:lnTo>
                    <a:pt x="559" y="36"/>
                  </a:lnTo>
                  <a:lnTo>
                    <a:pt x="553" y="28"/>
                  </a:lnTo>
                  <a:lnTo>
                    <a:pt x="545" y="22"/>
                  </a:lnTo>
                  <a:lnTo>
                    <a:pt x="537" y="20"/>
                  </a:lnTo>
                  <a:lnTo>
                    <a:pt x="531" y="20"/>
                  </a:lnTo>
                  <a:lnTo>
                    <a:pt x="527" y="22"/>
                  </a:lnTo>
                  <a:lnTo>
                    <a:pt x="521" y="28"/>
                  </a:lnTo>
                  <a:lnTo>
                    <a:pt x="521" y="2"/>
                  </a:lnTo>
                  <a:lnTo>
                    <a:pt x="0" y="54"/>
                  </a:lnTo>
                  <a:lnTo>
                    <a:pt x="619" y="22"/>
                  </a:lnTo>
                  <a:lnTo>
                    <a:pt x="605" y="22"/>
                  </a:lnTo>
                  <a:lnTo>
                    <a:pt x="593" y="62"/>
                  </a:lnTo>
                  <a:lnTo>
                    <a:pt x="581" y="22"/>
                  </a:lnTo>
                  <a:lnTo>
                    <a:pt x="565" y="22"/>
                  </a:lnTo>
                  <a:lnTo>
                    <a:pt x="585" y="80"/>
                  </a:lnTo>
                  <a:lnTo>
                    <a:pt x="583" y="84"/>
                  </a:lnTo>
                  <a:lnTo>
                    <a:pt x="581" y="86"/>
                  </a:lnTo>
                  <a:lnTo>
                    <a:pt x="575" y="88"/>
                  </a:lnTo>
                  <a:lnTo>
                    <a:pt x="573" y="88"/>
                  </a:lnTo>
                  <a:lnTo>
                    <a:pt x="573" y="98"/>
                  </a:lnTo>
                  <a:lnTo>
                    <a:pt x="579" y="100"/>
                  </a:lnTo>
                  <a:lnTo>
                    <a:pt x="587" y="98"/>
                  </a:lnTo>
                  <a:lnTo>
                    <a:pt x="593" y="96"/>
                  </a:lnTo>
                  <a:lnTo>
                    <a:pt x="597" y="88"/>
                  </a:lnTo>
                  <a:lnTo>
                    <a:pt x="601" y="76"/>
                  </a:lnTo>
                  <a:lnTo>
                    <a:pt x="619" y="22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1" name="Freeform 225"/>
            <p:cNvSpPr>
              <a:spLocks/>
            </p:cNvSpPr>
            <p:nvPr/>
          </p:nvSpPr>
          <p:spPr bwMode="auto">
            <a:xfrm>
              <a:off x="2457" y="3316"/>
              <a:ext cx="62" cy="78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2" y="62"/>
                </a:cxn>
                <a:cxn ang="0">
                  <a:pos x="6" y="70"/>
                </a:cxn>
                <a:cxn ang="0">
                  <a:pos x="10" y="74"/>
                </a:cxn>
                <a:cxn ang="0">
                  <a:pos x="16" y="76"/>
                </a:cxn>
                <a:cxn ang="0">
                  <a:pos x="24" y="78"/>
                </a:cxn>
                <a:cxn ang="0">
                  <a:pos x="32" y="78"/>
                </a:cxn>
                <a:cxn ang="0">
                  <a:pos x="40" y="78"/>
                </a:cxn>
                <a:cxn ang="0">
                  <a:pos x="50" y="74"/>
                </a:cxn>
                <a:cxn ang="0">
                  <a:pos x="54" y="72"/>
                </a:cxn>
                <a:cxn ang="0">
                  <a:pos x="58" y="68"/>
                </a:cxn>
                <a:cxn ang="0">
                  <a:pos x="60" y="62"/>
                </a:cxn>
                <a:cxn ang="0">
                  <a:pos x="62" y="54"/>
                </a:cxn>
                <a:cxn ang="0">
                  <a:pos x="60" y="46"/>
                </a:cxn>
                <a:cxn ang="0">
                  <a:pos x="56" y="40"/>
                </a:cxn>
                <a:cxn ang="0">
                  <a:pos x="50" y="36"/>
                </a:cxn>
                <a:cxn ang="0">
                  <a:pos x="42" y="34"/>
                </a:cxn>
                <a:cxn ang="0">
                  <a:pos x="24" y="30"/>
                </a:cxn>
                <a:cxn ang="0">
                  <a:pos x="18" y="28"/>
                </a:cxn>
                <a:cxn ang="0">
                  <a:pos x="16" y="26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0" y="14"/>
                </a:cxn>
                <a:cxn ang="0">
                  <a:pos x="24" y="14"/>
                </a:cxn>
                <a:cxn ang="0">
                  <a:pos x="28" y="14"/>
                </a:cxn>
                <a:cxn ang="0">
                  <a:pos x="38" y="14"/>
                </a:cxn>
                <a:cxn ang="0">
                  <a:pos x="42" y="18"/>
                </a:cxn>
                <a:cxn ang="0">
                  <a:pos x="44" y="22"/>
                </a:cxn>
                <a:cxn ang="0">
                  <a:pos x="44" y="24"/>
                </a:cxn>
                <a:cxn ang="0">
                  <a:pos x="60" y="24"/>
                </a:cxn>
                <a:cxn ang="0">
                  <a:pos x="58" y="16"/>
                </a:cxn>
                <a:cxn ang="0">
                  <a:pos x="54" y="8"/>
                </a:cxn>
                <a:cxn ang="0">
                  <a:pos x="50" y="6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2" y="0"/>
                </a:cxn>
                <a:cxn ang="0">
                  <a:pos x="16" y="2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2" y="24"/>
                </a:cxn>
                <a:cxn ang="0">
                  <a:pos x="2" y="28"/>
                </a:cxn>
                <a:cxn ang="0">
                  <a:pos x="4" y="34"/>
                </a:cxn>
                <a:cxn ang="0">
                  <a:pos x="8" y="40"/>
                </a:cxn>
                <a:cxn ang="0">
                  <a:pos x="16" y="42"/>
                </a:cxn>
                <a:cxn ang="0">
                  <a:pos x="26" y="46"/>
                </a:cxn>
                <a:cxn ang="0">
                  <a:pos x="34" y="46"/>
                </a:cxn>
                <a:cxn ang="0">
                  <a:pos x="42" y="50"/>
                </a:cxn>
                <a:cxn ang="0">
                  <a:pos x="46" y="52"/>
                </a:cxn>
                <a:cxn ang="0">
                  <a:pos x="46" y="56"/>
                </a:cxn>
                <a:cxn ang="0">
                  <a:pos x="46" y="62"/>
                </a:cxn>
                <a:cxn ang="0">
                  <a:pos x="42" y="64"/>
                </a:cxn>
                <a:cxn ang="0">
                  <a:pos x="36" y="66"/>
                </a:cxn>
                <a:cxn ang="0">
                  <a:pos x="32" y="66"/>
                </a:cxn>
                <a:cxn ang="0">
                  <a:pos x="22" y="64"/>
                </a:cxn>
                <a:cxn ang="0">
                  <a:pos x="18" y="62"/>
                </a:cxn>
                <a:cxn ang="0">
                  <a:pos x="16" y="58"/>
                </a:cxn>
                <a:cxn ang="0">
                  <a:pos x="16" y="54"/>
                </a:cxn>
                <a:cxn ang="0">
                  <a:pos x="0" y="54"/>
                </a:cxn>
              </a:cxnLst>
              <a:rect l="0" t="0" r="r" b="b"/>
              <a:pathLst>
                <a:path w="62" h="78">
                  <a:moveTo>
                    <a:pt x="0" y="54"/>
                  </a:moveTo>
                  <a:lnTo>
                    <a:pt x="2" y="62"/>
                  </a:lnTo>
                  <a:lnTo>
                    <a:pt x="6" y="70"/>
                  </a:lnTo>
                  <a:lnTo>
                    <a:pt x="10" y="74"/>
                  </a:lnTo>
                  <a:lnTo>
                    <a:pt x="16" y="76"/>
                  </a:lnTo>
                  <a:lnTo>
                    <a:pt x="24" y="78"/>
                  </a:lnTo>
                  <a:lnTo>
                    <a:pt x="32" y="78"/>
                  </a:lnTo>
                  <a:lnTo>
                    <a:pt x="40" y="78"/>
                  </a:lnTo>
                  <a:lnTo>
                    <a:pt x="50" y="74"/>
                  </a:lnTo>
                  <a:lnTo>
                    <a:pt x="54" y="72"/>
                  </a:lnTo>
                  <a:lnTo>
                    <a:pt x="58" y="68"/>
                  </a:lnTo>
                  <a:lnTo>
                    <a:pt x="60" y="62"/>
                  </a:lnTo>
                  <a:lnTo>
                    <a:pt x="62" y="54"/>
                  </a:lnTo>
                  <a:lnTo>
                    <a:pt x="60" y="46"/>
                  </a:lnTo>
                  <a:lnTo>
                    <a:pt x="56" y="40"/>
                  </a:lnTo>
                  <a:lnTo>
                    <a:pt x="50" y="36"/>
                  </a:lnTo>
                  <a:lnTo>
                    <a:pt x="42" y="34"/>
                  </a:lnTo>
                  <a:lnTo>
                    <a:pt x="24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0" y="14"/>
                  </a:lnTo>
                  <a:lnTo>
                    <a:pt x="24" y="14"/>
                  </a:lnTo>
                  <a:lnTo>
                    <a:pt x="28" y="14"/>
                  </a:lnTo>
                  <a:lnTo>
                    <a:pt x="38" y="14"/>
                  </a:lnTo>
                  <a:lnTo>
                    <a:pt x="42" y="18"/>
                  </a:lnTo>
                  <a:lnTo>
                    <a:pt x="44" y="22"/>
                  </a:lnTo>
                  <a:lnTo>
                    <a:pt x="44" y="24"/>
                  </a:lnTo>
                  <a:lnTo>
                    <a:pt x="60" y="24"/>
                  </a:lnTo>
                  <a:lnTo>
                    <a:pt x="58" y="16"/>
                  </a:lnTo>
                  <a:lnTo>
                    <a:pt x="54" y="8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6" y="2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4"/>
                  </a:lnTo>
                  <a:lnTo>
                    <a:pt x="8" y="40"/>
                  </a:lnTo>
                  <a:lnTo>
                    <a:pt x="16" y="42"/>
                  </a:lnTo>
                  <a:lnTo>
                    <a:pt x="26" y="46"/>
                  </a:lnTo>
                  <a:lnTo>
                    <a:pt x="34" y="46"/>
                  </a:lnTo>
                  <a:lnTo>
                    <a:pt x="42" y="50"/>
                  </a:lnTo>
                  <a:lnTo>
                    <a:pt x="46" y="52"/>
                  </a:lnTo>
                  <a:lnTo>
                    <a:pt x="46" y="56"/>
                  </a:lnTo>
                  <a:lnTo>
                    <a:pt x="46" y="62"/>
                  </a:lnTo>
                  <a:lnTo>
                    <a:pt x="42" y="64"/>
                  </a:lnTo>
                  <a:lnTo>
                    <a:pt x="36" y="66"/>
                  </a:lnTo>
                  <a:lnTo>
                    <a:pt x="32" y="66"/>
                  </a:lnTo>
                  <a:lnTo>
                    <a:pt x="22" y="64"/>
                  </a:lnTo>
                  <a:lnTo>
                    <a:pt x="18" y="62"/>
                  </a:lnTo>
                  <a:lnTo>
                    <a:pt x="16" y="58"/>
                  </a:lnTo>
                  <a:lnTo>
                    <a:pt x="16" y="54"/>
                  </a:lnTo>
                  <a:lnTo>
                    <a:pt x="0" y="54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2" name="Freeform 226"/>
            <p:cNvSpPr>
              <a:spLocks/>
            </p:cNvSpPr>
            <p:nvPr/>
          </p:nvSpPr>
          <p:spPr bwMode="auto">
            <a:xfrm>
              <a:off x="2525" y="3336"/>
              <a:ext cx="52" cy="58"/>
            </a:xfrm>
            <a:custGeom>
              <a:avLst/>
              <a:gdLst/>
              <a:ahLst/>
              <a:cxnLst>
                <a:cxn ang="0">
                  <a:pos x="36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6" y="40"/>
                </a:cxn>
              </a:cxnLst>
              <a:rect l="0" t="0" r="r" b="b"/>
              <a:pathLst>
                <a:path w="52" h="58">
                  <a:moveTo>
                    <a:pt x="36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6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3" name="Freeform 227"/>
            <p:cNvSpPr>
              <a:spLocks/>
            </p:cNvSpPr>
            <p:nvPr/>
          </p:nvSpPr>
          <p:spPr bwMode="auto">
            <a:xfrm>
              <a:off x="2539" y="3348"/>
              <a:ext cx="24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6" y="0"/>
                </a:cxn>
                <a:cxn ang="0">
                  <a:pos x="20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0" y="12"/>
                </a:cxn>
              </a:cxnLst>
              <a:rect l="0" t="0" r="r" b="b"/>
              <a:pathLst>
                <a:path w="24" h="12">
                  <a:moveTo>
                    <a:pt x="0" y="12"/>
                  </a:moveTo>
                  <a:lnTo>
                    <a:pt x="2" y="6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4" name="Freeform 228"/>
            <p:cNvSpPr>
              <a:spLocks/>
            </p:cNvSpPr>
            <p:nvPr/>
          </p:nvSpPr>
          <p:spPr bwMode="auto">
            <a:xfrm>
              <a:off x="2587" y="333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6"/>
                </a:cxn>
                <a:cxn ang="0">
                  <a:pos x="28" y="46"/>
                </a:cxn>
                <a:cxn ang="0">
                  <a:pos x="24" y="46"/>
                </a:cxn>
                <a:cxn ang="0">
                  <a:pos x="20" y="44"/>
                </a:cxn>
                <a:cxn ang="0">
                  <a:pos x="18" y="40"/>
                </a:cxn>
                <a:cxn ang="0">
                  <a:pos x="16" y="34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8"/>
                </a:cxn>
                <a:cxn ang="0">
                  <a:pos x="22" y="14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6"/>
                </a:cxn>
                <a:cxn ang="0">
                  <a:pos x="38" y="22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6"/>
                </a:cxn>
                <a:cxn ang="0">
                  <a:pos x="20" y="58"/>
                </a:cxn>
                <a:cxn ang="0">
                  <a:pos x="26" y="58"/>
                </a:cxn>
                <a:cxn ang="0">
                  <a:pos x="34" y="58"/>
                </a:cxn>
                <a:cxn ang="0">
                  <a:pos x="38" y="56"/>
                </a:cxn>
                <a:cxn ang="0">
                  <a:pos x="44" y="52"/>
                </a:cxn>
                <a:cxn ang="0">
                  <a:pos x="46" y="50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6"/>
                  </a:lnTo>
                  <a:lnTo>
                    <a:pt x="28" y="46"/>
                  </a:lnTo>
                  <a:lnTo>
                    <a:pt x="24" y="46"/>
                  </a:lnTo>
                  <a:lnTo>
                    <a:pt x="20" y="44"/>
                  </a:lnTo>
                  <a:lnTo>
                    <a:pt x="18" y="40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8"/>
                  </a:lnTo>
                  <a:lnTo>
                    <a:pt x="22" y="14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6"/>
                  </a:lnTo>
                  <a:lnTo>
                    <a:pt x="38" y="22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6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4" y="58"/>
                  </a:lnTo>
                  <a:lnTo>
                    <a:pt x="38" y="56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5" name="Freeform 229"/>
            <p:cNvSpPr>
              <a:spLocks/>
            </p:cNvSpPr>
            <p:nvPr/>
          </p:nvSpPr>
          <p:spPr bwMode="auto">
            <a:xfrm>
              <a:off x="2649" y="3336"/>
              <a:ext cx="32" cy="56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4" y="56"/>
                </a:cxn>
                <a:cxn ang="0">
                  <a:pos x="14" y="28"/>
                </a:cxn>
                <a:cxn ang="0">
                  <a:pos x="14" y="24"/>
                </a:cxn>
                <a:cxn ang="0">
                  <a:pos x="16" y="20"/>
                </a:cxn>
                <a:cxn ang="0">
                  <a:pos x="22" y="16"/>
                </a:cxn>
                <a:cxn ang="0">
                  <a:pos x="28" y="14"/>
                </a:cxn>
                <a:cxn ang="0">
                  <a:pos x="32" y="14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20" y="4"/>
                </a:cxn>
                <a:cxn ang="0">
                  <a:pos x="14" y="12"/>
                </a:cxn>
                <a:cxn ang="0">
                  <a:pos x="14" y="2"/>
                </a:cxn>
                <a:cxn ang="0">
                  <a:pos x="0" y="2"/>
                </a:cxn>
                <a:cxn ang="0">
                  <a:pos x="0" y="56"/>
                </a:cxn>
              </a:cxnLst>
              <a:rect l="0" t="0" r="r" b="b"/>
              <a:pathLst>
                <a:path w="32" h="56">
                  <a:moveTo>
                    <a:pt x="0" y="56"/>
                  </a:moveTo>
                  <a:lnTo>
                    <a:pt x="14" y="56"/>
                  </a:lnTo>
                  <a:lnTo>
                    <a:pt x="14" y="28"/>
                  </a:lnTo>
                  <a:lnTo>
                    <a:pt x="14" y="24"/>
                  </a:lnTo>
                  <a:lnTo>
                    <a:pt x="16" y="20"/>
                  </a:lnTo>
                  <a:lnTo>
                    <a:pt x="22" y="16"/>
                  </a:lnTo>
                  <a:lnTo>
                    <a:pt x="28" y="14"/>
                  </a:lnTo>
                  <a:lnTo>
                    <a:pt x="32" y="14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20" y="4"/>
                  </a:lnTo>
                  <a:lnTo>
                    <a:pt x="14" y="12"/>
                  </a:lnTo>
                  <a:lnTo>
                    <a:pt x="14" y="2"/>
                  </a:lnTo>
                  <a:lnTo>
                    <a:pt x="0" y="2"/>
                  </a:lnTo>
                  <a:lnTo>
                    <a:pt x="0" y="5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6" name="Freeform 230"/>
            <p:cNvSpPr>
              <a:spLocks/>
            </p:cNvSpPr>
            <p:nvPr/>
          </p:nvSpPr>
          <p:spPr bwMode="auto">
            <a:xfrm>
              <a:off x="2693" y="3336"/>
              <a:ext cx="52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6"/>
                </a:cxn>
                <a:cxn ang="0">
                  <a:pos x="28" y="46"/>
                </a:cxn>
                <a:cxn ang="0">
                  <a:pos x="20" y="46"/>
                </a:cxn>
                <a:cxn ang="0">
                  <a:pos x="16" y="42"/>
                </a:cxn>
                <a:cxn ang="0">
                  <a:pos x="16" y="36"/>
                </a:cxn>
                <a:cxn ang="0">
                  <a:pos x="14" y="34"/>
                </a:cxn>
                <a:cxn ang="0">
                  <a:pos x="52" y="34"/>
                </a:cxn>
                <a:cxn ang="0">
                  <a:pos x="52" y="30"/>
                </a:cxn>
                <a:cxn ang="0">
                  <a:pos x="52" y="22"/>
                </a:cxn>
                <a:cxn ang="0">
                  <a:pos x="50" y="16"/>
                </a:cxn>
                <a:cxn ang="0">
                  <a:pos x="48" y="10"/>
                </a:cxn>
                <a:cxn ang="0">
                  <a:pos x="44" y="6"/>
                </a:cxn>
                <a:cxn ang="0">
                  <a:pos x="36" y="2"/>
                </a:cxn>
                <a:cxn ang="0">
                  <a:pos x="26" y="0"/>
                </a:cxn>
                <a:cxn ang="0">
                  <a:pos x="18" y="0"/>
                </a:cxn>
                <a:cxn ang="0">
                  <a:pos x="12" y="4"/>
                </a:cxn>
                <a:cxn ang="0">
                  <a:pos x="8" y="8"/>
                </a:cxn>
                <a:cxn ang="0">
                  <a:pos x="4" y="12"/>
                </a:cxn>
                <a:cxn ang="0">
                  <a:pos x="0" y="20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8"/>
                </a:cxn>
                <a:cxn ang="0">
                  <a:pos x="8" y="52"/>
                </a:cxn>
                <a:cxn ang="0">
                  <a:pos x="12" y="54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4" y="58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2" h="58">
                  <a:moveTo>
                    <a:pt x="38" y="40"/>
                  </a:moveTo>
                  <a:lnTo>
                    <a:pt x="34" y="46"/>
                  </a:lnTo>
                  <a:lnTo>
                    <a:pt x="28" y="46"/>
                  </a:lnTo>
                  <a:lnTo>
                    <a:pt x="20" y="46"/>
                  </a:lnTo>
                  <a:lnTo>
                    <a:pt x="16" y="42"/>
                  </a:lnTo>
                  <a:lnTo>
                    <a:pt x="16" y="36"/>
                  </a:lnTo>
                  <a:lnTo>
                    <a:pt x="14" y="34"/>
                  </a:lnTo>
                  <a:lnTo>
                    <a:pt x="52" y="34"/>
                  </a:lnTo>
                  <a:lnTo>
                    <a:pt x="52" y="30"/>
                  </a:lnTo>
                  <a:lnTo>
                    <a:pt x="52" y="22"/>
                  </a:lnTo>
                  <a:lnTo>
                    <a:pt x="50" y="16"/>
                  </a:lnTo>
                  <a:lnTo>
                    <a:pt x="48" y="10"/>
                  </a:lnTo>
                  <a:lnTo>
                    <a:pt x="44" y="6"/>
                  </a:lnTo>
                  <a:lnTo>
                    <a:pt x="36" y="2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2" y="4"/>
                  </a:lnTo>
                  <a:lnTo>
                    <a:pt x="8" y="8"/>
                  </a:lnTo>
                  <a:lnTo>
                    <a:pt x="4" y="12"/>
                  </a:lnTo>
                  <a:lnTo>
                    <a:pt x="0" y="20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8" y="52"/>
                  </a:lnTo>
                  <a:lnTo>
                    <a:pt x="12" y="54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4" y="58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7" name="Freeform 231"/>
            <p:cNvSpPr>
              <a:spLocks/>
            </p:cNvSpPr>
            <p:nvPr/>
          </p:nvSpPr>
          <p:spPr bwMode="auto">
            <a:xfrm>
              <a:off x="2709" y="3348"/>
              <a:ext cx="22" cy="12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6"/>
                </a:cxn>
                <a:cxn ang="0">
                  <a:pos x="2" y="4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2"/>
                </a:cxn>
                <a:cxn ang="0">
                  <a:pos x="0" y="12"/>
                </a:cxn>
              </a:cxnLst>
              <a:rect l="0" t="0" r="r" b="b"/>
              <a:pathLst>
                <a:path w="22" h="12">
                  <a:moveTo>
                    <a:pt x="0" y="12"/>
                  </a:moveTo>
                  <a:lnTo>
                    <a:pt x="0" y="6"/>
                  </a:lnTo>
                  <a:lnTo>
                    <a:pt x="2" y="4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2"/>
                  </a:lnTo>
                  <a:lnTo>
                    <a:pt x="0" y="12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8" name="Freeform 232"/>
            <p:cNvSpPr>
              <a:spLocks/>
            </p:cNvSpPr>
            <p:nvPr/>
          </p:nvSpPr>
          <p:spPr bwMode="auto">
            <a:xfrm>
              <a:off x="2753" y="3322"/>
              <a:ext cx="32" cy="72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6"/>
                </a:cxn>
                <a:cxn ang="0">
                  <a:pos x="0" y="16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" y="60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6" y="70"/>
                </a:cxn>
                <a:cxn ang="0">
                  <a:pos x="22" y="72"/>
                </a:cxn>
                <a:cxn ang="0">
                  <a:pos x="24" y="72"/>
                </a:cxn>
                <a:cxn ang="0">
                  <a:pos x="32" y="72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4" y="60"/>
                </a:cxn>
                <a:cxn ang="0">
                  <a:pos x="22" y="56"/>
                </a:cxn>
                <a:cxn ang="0">
                  <a:pos x="22" y="26"/>
                </a:cxn>
                <a:cxn ang="0">
                  <a:pos x="32" y="26"/>
                </a:cxn>
                <a:cxn ang="0">
                  <a:pos x="32" y="16"/>
                </a:cxn>
                <a:cxn ang="0">
                  <a:pos x="22" y="16"/>
                </a:cxn>
                <a:cxn ang="0">
                  <a:pos x="22" y="0"/>
                </a:cxn>
              </a:cxnLst>
              <a:rect l="0" t="0" r="r" b="b"/>
              <a:pathLst>
                <a:path w="32" h="72">
                  <a:moveTo>
                    <a:pt x="22" y="0"/>
                  </a:moveTo>
                  <a:lnTo>
                    <a:pt x="8" y="0"/>
                  </a:lnTo>
                  <a:lnTo>
                    <a:pt x="8" y="16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8" y="26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6" y="70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32" y="72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4" y="60"/>
                  </a:lnTo>
                  <a:lnTo>
                    <a:pt x="22" y="56"/>
                  </a:lnTo>
                  <a:lnTo>
                    <a:pt x="22" y="26"/>
                  </a:lnTo>
                  <a:lnTo>
                    <a:pt x="32" y="26"/>
                  </a:lnTo>
                  <a:lnTo>
                    <a:pt x="32" y="16"/>
                  </a:lnTo>
                  <a:lnTo>
                    <a:pt x="22" y="16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29" name="Rectangle 233"/>
            <p:cNvSpPr>
              <a:spLocks noChangeArrowheads="1"/>
            </p:cNvSpPr>
            <p:nvPr/>
          </p:nvSpPr>
          <p:spPr bwMode="auto">
            <a:xfrm>
              <a:off x="2795" y="3338"/>
              <a:ext cx="14" cy="5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0" name="Rectangle 234"/>
            <p:cNvSpPr>
              <a:spLocks noChangeArrowheads="1"/>
            </p:cNvSpPr>
            <p:nvPr/>
          </p:nvSpPr>
          <p:spPr bwMode="auto">
            <a:xfrm>
              <a:off x="2795" y="3318"/>
              <a:ext cx="14" cy="12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1" name="Freeform 235"/>
            <p:cNvSpPr>
              <a:spLocks/>
            </p:cNvSpPr>
            <p:nvPr/>
          </p:nvSpPr>
          <p:spPr bwMode="auto">
            <a:xfrm>
              <a:off x="2819" y="3336"/>
              <a:ext cx="58" cy="58"/>
            </a:xfrm>
            <a:custGeom>
              <a:avLst/>
              <a:gdLst/>
              <a:ahLst/>
              <a:cxnLst>
                <a:cxn ang="0">
                  <a:pos x="58" y="30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2" y="12"/>
                </a:cxn>
                <a:cxn ang="0">
                  <a:pos x="48" y="8"/>
                </a:cxn>
                <a:cxn ang="0">
                  <a:pos x="40" y="2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6" y="12"/>
                </a:cxn>
                <a:cxn ang="0">
                  <a:pos x="2" y="16"/>
                </a:cxn>
                <a:cxn ang="0">
                  <a:pos x="2" y="22"/>
                </a:cxn>
                <a:cxn ang="0">
                  <a:pos x="0" y="30"/>
                </a:cxn>
                <a:cxn ang="0">
                  <a:pos x="2" y="36"/>
                </a:cxn>
                <a:cxn ang="0">
                  <a:pos x="2" y="42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40" y="56"/>
                </a:cxn>
                <a:cxn ang="0">
                  <a:pos x="48" y="52"/>
                </a:cxn>
                <a:cxn ang="0">
                  <a:pos x="52" y="48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8" y="30"/>
                </a:cxn>
              </a:cxnLst>
              <a:rect l="0" t="0" r="r" b="b"/>
              <a:pathLst>
                <a:path w="58" h="58">
                  <a:moveTo>
                    <a:pt x="58" y="30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48" y="8"/>
                  </a:lnTo>
                  <a:lnTo>
                    <a:pt x="40" y="2"/>
                  </a:ln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6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0" y="30"/>
                  </a:lnTo>
                  <a:lnTo>
                    <a:pt x="2" y="36"/>
                  </a:lnTo>
                  <a:lnTo>
                    <a:pt x="2" y="42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40" y="56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8" y="3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2" name="Freeform 236"/>
            <p:cNvSpPr>
              <a:spLocks/>
            </p:cNvSpPr>
            <p:nvPr/>
          </p:nvSpPr>
          <p:spPr bwMode="auto">
            <a:xfrm>
              <a:off x="2835" y="3348"/>
              <a:ext cx="26" cy="34"/>
            </a:xfrm>
            <a:custGeom>
              <a:avLst/>
              <a:gdLst/>
              <a:ahLst/>
              <a:cxnLst>
                <a:cxn ang="0">
                  <a:pos x="26" y="18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2"/>
                </a:cxn>
                <a:cxn ang="0">
                  <a:pos x="26" y="18"/>
                </a:cxn>
              </a:cxnLst>
              <a:rect l="0" t="0" r="r" b="b"/>
              <a:pathLst>
                <a:path w="26" h="34">
                  <a:moveTo>
                    <a:pt x="26" y="18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2"/>
                  </a:lnTo>
                  <a:lnTo>
                    <a:pt x="26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3" name="Freeform 237"/>
            <p:cNvSpPr>
              <a:spLocks/>
            </p:cNvSpPr>
            <p:nvPr/>
          </p:nvSpPr>
          <p:spPr bwMode="auto">
            <a:xfrm>
              <a:off x="2887" y="3336"/>
              <a:ext cx="51" cy="56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0"/>
                </a:cxn>
                <a:cxn ang="0">
                  <a:pos x="45" y="4"/>
                </a:cxn>
                <a:cxn ang="0">
                  <a:pos x="39" y="2"/>
                </a:cxn>
                <a:cxn ang="0">
                  <a:pos x="31" y="0"/>
                </a:cxn>
                <a:cxn ang="0">
                  <a:pos x="25" y="2"/>
                </a:cxn>
                <a:cxn ang="0">
                  <a:pos x="19" y="4"/>
                </a:cxn>
                <a:cxn ang="0">
                  <a:pos x="15" y="10"/>
                </a:cxn>
                <a:cxn ang="0">
                  <a:pos x="15" y="2"/>
                </a:cxn>
                <a:cxn ang="0">
                  <a:pos x="0" y="2"/>
                </a:cxn>
                <a:cxn ang="0">
                  <a:pos x="0" y="56"/>
                </a:cxn>
                <a:cxn ang="0">
                  <a:pos x="15" y="56"/>
                </a:cxn>
                <a:cxn ang="0">
                  <a:pos x="15" y="26"/>
                </a:cxn>
                <a:cxn ang="0">
                  <a:pos x="15" y="20"/>
                </a:cxn>
                <a:cxn ang="0">
                  <a:pos x="19" y="16"/>
                </a:cxn>
                <a:cxn ang="0">
                  <a:pos x="21" y="14"/>
                </a:cxn>
                <a:cxn ang="0">
                  <a:pos x="27" y="12"/>
                </a:cxn>
                <a:cxn ang="0">
                  <a:pos x="31" y="14"/>
                </a:cxn>
                <a:cxn ang="0">
                  <a:pos x="35" y="16"/>
                </a:cxn>
                <a:cxn ang="0">
                  <a:pos x="35" y="24"/>
                </a:cxn>
                <a:cxn ang="0">
                  <a:pos x="35" y="56"/>
                </a:cxn>
                <a:cxn ang="0">
                  <a:pos x="51" y="56"/>
                </a:cxn>
                <a:cxn ang="0">
                  <a:pos x="51" y="18"/>
                </a:cxn>
              </a:cxnLst>
              <a:rect l="0" t="0" r="r" b="b"/>
              <a:pathLst>
                <a:path w="51" h="56">
                  <a:moveTo>
                    <a:pt x="51" y="18"/>
                  </a:moveTo>
                  <a:lnTo>
                    <a:pt x="49" y="10"/>
                  </a:lnTo>
                  <a:lnTo>
                    <a:pt x="45" y="4"/>
                  </a:lnTo>
                  <a:lnTo>
                    <a:pt x="39" y="2"/>
                  </a:lnTo>
                  <a:lnTo>
                    <a:pt x="31" y="0"/>
                  </a:lnTo>
                  <a:lnTo>
                    <a:pt x="25" y="2"/>
                  </a:lnTo>
                  <a:lnTo>
                    <a:pt x="19" y="4"/>
                  </a:lnTo>
                  <a:lnTo>
                    <a:pt x="15" y="10"/>
                  </a:lnTo>
                  <a:lnTo>
                    <a:pt x="15" y="2"/>
                  </a:lnTo>
                  <a:lnTo>
                    <a:pt x="0" y="2"/>
                  </a:lnTo>
                  <a:lnTo>
                    <a:pt x="0" y="56"/>
                  </a:lnTo>
                  <a:lnTo>
                    <a:pt x="15" y="56"/>
                  </a:lnTo>
                  <a:lnTo>
                    <a:pt x="15" y="26"/>
                  </a:lnTo>
                  <a:lnTo>
                    <a:pt x="15" y="20"/>
                  </a:lnTo>
                  <a:lnTo>
                    <a:pt x="19" y="16"/>
                  </a:lnTo>
                  <a:lnTo>
                    <a:pt x="21" y="14"/>
                  </a:lnTo>
                  <a:lnTo>
                    <a:pt x="27" y="12"/>
                  </a:lnTo>
                  <a:lnTo>
                    <a:pt x="31" y="14"/>
                  </a:lnTo>
                  <a:lnTo>
                    <a:pt x="35" y="16"/>
                  </a:lnTo>
                  <a:lnTo>
                    <a:pt x="35" y="24"/>
                  </a:lnTo>
                  <a:lnTo>
                    <a:pt x="35" y="56"/>
                  </a:lnTo>
                  <a:lnTo>
                    <a:pt x="51" y="56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4" name="Freeform 238"/>
            <p:cNvSpPr>
              <a:spLocks/>
            </p:cNvSpPr>
            <p:nvPr/>
          </p:nvSpPr>
          <p:spPr bwMode="auto">
            <a:xfrm>
              <a:off x="2994" y="3348"/>
              <a:ext cx="24" cy="34"/>
            </a:xfrm>
            <a:custGeom>
              <a:avLst/>
              <a:gdLst/>
              <a:ahLst/>
              <a:cxnLst>
                <a:cxn ang="0">
                  <a:pos x="24" y="18"/>
                </a:cxn>
                <a:cxn ang="0">
                  <a:pos x="24" y="22"/>
                </a:cxn>
                <a:cxn ang="0">
                  <a:pos x="22" y="28"/>
                </a:cxn>
                <a:cxn ang="0">
                  <a:pos x="18" y="32"/>
                </a:cxn>
                <a:cxn ang="0">
                  <a:pos x="12" y="34"/>
                </a:cxn>
                <a:cxn ang="0">
                  <a:pos x="6" y="32"/>
                </a:cxn>
                <a:cxn ang="0">
                  <a:pos x="2" y="30"/>
                </a:cxn>
                <a:cxn ang="0">
                  <a:pos x="0" y="24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2" y="0"/>
                </a:cxn>
                <a:cxn ang="0">
                  <a:pos x="18" y="2"/>
                </a:cxn>
                <a:cxn ang="0">
                  <a:pos x="22" y="6"/>
                </a:cxn>
                <a:cxn ang="0">
                  <a:pos x="24" y="12"/>
                </a:cxn>
                <a:cxn ang="0">
                  <a:pos x="24" y="18"/>
                </a:cxn>
              </a:cxnLst>
              <a:rect l="0" t="0" r="r" b="b"/>
              <a:pathLst>
                <a:path w="24" h="34">
                  <a:moveTo>
                    <a:pt x="24" y="18"/>
                  </a:moveTo>
                  <a:lnTo>
                    <a:pt x="24" y="22"/>
                  </a:lnTo>
                  <a:lnTo>
                    <a:pt x="22" y="28"/>
                  </a:lnTo>
                  <a:lnTo>
                    <a:pt x="18" y="32"/>
                  </a:lnTo>
                  <a:lnTo>
                    <a:pt x="12" y="34"/>
                  </a:lnTo>
                  <a:lnTo>
                    <a:pt x="6" y="32"/>
                  </a:lnTo>
                  <a:lnTo>
                    <a:pt x="2" y="30"/>
                  </a:lnTo>
                  <a:lnTo>
                    <a:pt x="0" y="24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2" y="6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8" y="2"/>
                  </a:lnTo>
                  <a:lnTo>
                    <a:pt x="22" y="6"/>
                  </a:lnTo>
                  <a:lnTo>
                    <a:pt x="24" y="12"/>
                  </a:lnTo>
                  <a:lnTo>
                    <a:pt x="24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5" name="Freeform 239"/>
            <p:cNvSpPr>
              <a:spLocks/>
            </p:cNvSpPr>
            <p:nvPr/>
          </p:nvSpPr>
          <p:spPr bwMode="auto">
            <a:xfrm>
              <a:off x="2980" y="3318"/>
              <a:ext cx="54" cy="76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0"/>
                </a:cxn>
                <a:cxn ang="0">
                  <a:pos x="0" y="74"/>
                </a:cxn>
                <a:cxn ang="0">
                  <a:pos x="14" y="74"/>
                </a:cxn>
                <a:cxn ang="0">
                  <a:pos x="14" y="68"/>
                </a:cxn>
                <a:cxn ang="0">
                  <a:pos x="18" y="72"/>
                </a:cxn>
                <a:cxn ang="0">
                  <a:pos x="20" y="74"/>
                </a:cxn>
                <a:cxn ang="0">
                  <a:pos x="30" y="76"/>
                </a:cxn>
                <a:cxn ang="0">
                  <a:pos x="36" y="76"/>
                </a:cxn>
                <a:cxn ang="0">
                  <a:pos x="40" y="74"/>
                </a:cxn>
                <a:cxn ang="0">
                  <a:pos x="44" y="70"/>
                </a:cxn>
                <a:cxn ang="0">
                  <a:pos x="48" y="68"/>
                </a:cxn>
                <a:cxn ang="0">
                  <a:pos x="52" y="58"/>
                </a:cxn>
                <a:cxn ang="0">
                  <a:pos x="54" y="46"/>
                </a:cxn>
                <a:cxn ang="0">
                  <a:pos x="52" y="34"/>
                </a:cxn>
                <a:cxn ang="0">
                  <a:pos x="46" y="26"/>
                </a:cxn>
                <a:cxn ang="0">
                  <a:pos x="38" y="20"/>
                </a:cxn>
                <a:cxn ang="0">
                  <a:pos x="30" y="18"/>
                </a:cxn>
                <a:cxn ang="0">
                  <a:pos x="24" y="18"/>
                </a:cxn>
                <a:cxn ang="0">
                  <a:pos x="20" y="20"/>
                </a:cxn>
                <a:cxn ang="0">
                  <a:pos x="14" y="26"/>
                </a:cxn>
                <a:cxn ang="0">
                  <a:pos x="14" y="0"/>
                </a:cxn>
              </a:cxnLst>
              <a:rect l="0" t="0" r="r" b="b"/>
              <a:pathLst>
                <a:path w="54" h="76">
                  <a:moveTo>
                    <a:pt x="14" y="0"/>
                  </a:moveTo>
                  <a:lnTo>
                    <a:pt x="0" y="0"/>
                  </a:lnTo>
                  <a:lnTo>
                    <a:pt x="0" y="74"/>
                  </a:lnTo>
                  <a:lnTo>
                    <a:pt x="14" y="74"/>
                  </a:lnTo>
                  <a:lnTo>
                    <a:pt x="14" y="68"/>
                  </a:lnTo>
                  <a:lnTo>
                    <a:pt x="18" y="72"/>
                  </a:lnTo>
                  <a:lnTo>
                    <a:pt x="20" y="74"/>
                  </a:lnTo>
                  <a:lnTo>
                    <a:pt x="30" y="76"/>
                  </a:lnTo>
                  <a:lnTo>
                    <a:pt x="36" y="76"/>
                  </a:lnTo>
                  <a:lnTo>
                    <a:pt x="40" y="74"/>
                  </a:lnTo>
                  <a:lnTo>
                    <a:pt x="44" y="70"/>
                  </a:lnTo>
                  <a:lnTo>
                    <a:pt x="48" y="68"/>
                  </a:lnTo>
                  <a:lnTo>
                    <a:pt x="52" y="58"/>
                  </a:lnTo>
                  <a:lnTo>
                    <a:pt x="54" y="46"/>
                  </a:lnTo>
                  <a:lnTo>
                    <a:pt x="52" y="34"/>
                  </a:lnTo>
                  <a:lnTo>
                    <a:pt x="46" y="26"/>
                  </a:lnTo>
                  <a:lnTo>
                    <a:pt x="38" y="20"/>
                  </a:lnTo>
                  <a:lnTo>
                    <a:pt x="30" y="18"/>
                  </a:lnTo>
                  <a:lnTo>
                    <a:pt x="24" y="18"/>
                  </a:lnTo>
                  <a:lnTo>
                    <a:pt x="20" y="20"/>
                  </a:lnTo>
                  <a:lnTo>
                    <a:pt x="14" y="2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6" name="Freeform 240"/>
            <p:cNvSpPr>
              <a:spLocks/>
            </p:cNvSpPr>
            <p:nvPr/>
          </p:nvSpPr>
          <p:spPr bwMode="auto">
            <a:xfrm>
              <a:off x="3040" y="3338"/>
              <a:ext cx="54" cy="7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40" y="0"/>
                </a:cxn>
                <a:cxn ang="0">
                  <a:pos x="28" y="4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18" y="62"/>
                </a:cxn>
                <a:cxn ang="0">
                  <a:pos x="16" y="64"/>
                </a:cxn>
                <a:cxn ang="0">
                  <a:pos x="10" y="66"/>
                </a:cxn>
                <a:cxn ang="0">
                  <a:pos x="8" y="66"/>
                </a:cxn>
                <a:cxn ang="0">
                  <a:pos x="8" y="76"/>
                </a:cxn>
                <a:cxn ang="0">
                  <a:pos x="14" y="78"/>
                </a:cxn>
                <a:cxn ang="0">
                  <a:pos x="22" y="76"/>
                </a:cxn>
                <a:cxn ang="0">
                  <a:pos x="28" y="74"/>
                </a:cxn>
                <a:cxn ang="0">
                  <a:pos x="32" y="66"/>
                </a:cxn>
                <a:cxn ang="0">
                  <a:pos x="36" y="54"/>
                </a:cxn>
                <a:cxn ang="0">
                  <a:pos x="54" y="0"/>
                </a:cxn>
              </a:cxnLst>
              <a:rect l="0" t="0" r="r" b="b"/>
              <a:pathLst>
                <a:path w="54" h="78">
                  <a:moveTo>
                    <a:pt x="54" y="0"/>
                  </a:moveTo>
                  <a:lnTo>
                    <a:pt x="40" y="0"/>
                  </a:lnTo>
                  <a:lnTo>
                    <a:pt x="28" y="4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18" y="62"/>
                  </a:lnTo>
                  <a:lnTo>
                    <a:pt x="16" y="64"/>
                  </a:lnTo>
                  <a:lnTo>
                    <a:pt x="10" y="66"/>
                  </a:lnTo>
                  <a:lnTo>
                    <a:pt x="8" y="66"/>
                  </a:lnTo>
                  <a:lnTo>
                    <a:pt x="8" y="76"/>
                  </a:lnTo>
                  <a:lnTo>
                    <a:pt x="14" y="78"/>
                  </a:lnTo>
                  <a:lnTo>
                    <a:pt x="22" y="76"/>
                  </a:lnTo>
                  <a:lnTo>
                    <a:pt x="28" y="74"/>
                  </a:lnTo>
                  <a:lnTo>
                    <a:pt x="32" y="66"/>
                  </a:lnTo>
                  <a:lnTo>
                    <a:pt x="36" y="54"/>
                  </a:lnTo>
                  <a:lnTo>
                    <a:pt x="54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7" name="Freeform 241"/>
            <p:cNvSpPr>
              <a:spLocks/>
            </p:cNvSpPr>
            <p:nvPr/>
          </p:nvSpPr>
          <p:spPr bwMode="auto">
            <a:xfrm>
              <a:off x="2455" y="3446"/>
              <a:ext cx="533" cy="98"/>
            </a:xfrm>
            <a:custGeom>
              <a:avLst/>
              <a:gdLst/>
              <a:ahLst/>
              <a:cxnLst>
                <a:cxn ang="0">
                  <a:pos x="16" y="56"/>
                </a:cxn>
                <a:cxn ang="0">
                  <a:pos x="48" y="28"/>
                </a:cxn>
                <a:cxn ang="0">
                  <a:pos x="8" y="26"/>
                </a:cxn>
                <a:cxn ang="0">
                  <a:pos x="6" y="66"/>
                </a:cxn>
                <a:cxn ang="0">
                  <a:pos x="42" y="74"/>
                </a:cxn>
                <a:cxn ang="0">
                  <a:pos x="20" y="34"/>
                </a:cxn>
                <a:cxn ang="0">
                  <a:pos x="38" y="42"/>
                </a:cxn>
                <a:cxn ang="0">
                  <a:pos x="86" y="36"/>
                </a:cxn>
                <a:cxn ang="0">
                  <a:pos x="84" y="60"/>
                </a:cxn>
                <a:cxn ang="0">
                  <a:pos x="174" y="42"/>
                </a:cxn>
                <a:cxn ang="0">
                  <a:pos x="136" y="20"/>
                </a:cxn>
                <a:cxn ang="0">
                  <a:pos x="118" y="56"/>
                </a:cxn>
                <a:cxn ang="0">
                  <a:pos x="156" y="76"/>
                </a:cxn>
                <a:cxn ang="0">
                  <a:pos x="38" y="60"/>
                </a:cxn>
                <a:cxn ang="0">
                  <a:pos x="138" y="64"/>
                </a:cxn>
                <a:cxn ang="0">
                  <a:pos x="138" y="34"/>
                </a:cxn>
                <a:cxn ang="0">
                  <a:pos x="38" y="60"/>
                </a:cxn>
                <a:cxn ang="0">
                  <a:pos x="200" y="64"/>
                </a:cxn>
                <a:cxn ang="0">
                  <a:pos x="202" y="32"/>
                </a:cxn>
                <a:cxn ang="0">
                  <a:pos x="230" y="34"/>
                </a:cxn>
                <a:cxn ang="0">
                  <a:pos x="196" y="22"/>
                </a:cxn>
                <a:cxn ang="0">
                  <a:pos x="186" y="68"/>
                </a:cxn>
                <a:cxn ang="0">
                  <a:pos x="218" y="74"/>
                </a:cxn>
                <a:cxn ang="0">
                  <a:pos x="38" y="60"/>
                </a:cxn>
                <a:cxn ang="0">
                  <a:pos x="256" y="78"/>
                </a:cxn>
                <a:cxn ang="0">
                  <a:pos x="250" y="98"/>
                </a:cxn>
                <a:cxn ang="0">
                  <a:pos x="38" y="60"/>
                </a:cxn>
                <a:cxn ang="0">
                  <a:pos x="302" y="30"/>
                </a:cxn>
                <a:cxn ang="0">
                  <a:pos x="318" y="76"/>
                </a:cxn>
                <a:cxn ang="0">
                  <a:pos x="316" y="30"/>
                </a:cxn>
                <a:cxn ang="0">
                  <a:pos x="388" y="48"/>
                </a:cxn>
                <a:cxn ang="0">
                  <a:pos x="360" y="20"/>
                </a:cxn>
                <a:cxn ang="0">
                  <a:pos x="332" y="48"/>
                </a:cxn>
                <a:cxn ang="0">
                  <a:pos x="360" y="78"/>
                </a:cxn>
                <a:cxn ang="0">
                  <a:pos x="388" y="48"/>
                </a:cxn>
                <a:cxn ang="0">
                  <a:pos x="360" y="66"/>
                </a:cxn>
                <a:cxn ang="0">
                  <a:pos x="348" y="38"/>
                </a:cxn>
                <a:cxn ang="0">
                  <a:pos x="372" y="48"/>
                </a:cxn>
                <a:cxn ang="0">
                  <a:pos x="427" y="20"/>
                </a:cxn>
                <a:cxn ang="0">
                  <a:pos x="398" y="44"/>
                </a:cxn>
                <a:cxn ang="0">
                  <a:pos x="431" y="60"/>
                </a:cxn>
                <a:cxn ang="0">
                  <a:pos x="410" y="62"/>
                </a:cxn>
                <a:cxn ang="0">
                  <a:pos x="412" y="76"/>
                </a:cxn>
                <a:cxn ang="0">
                  <a:pos x="447" y="58"/>
                </a:cxn>
                <a:cxn ang="0">
                  <a:pos x="412" y="38"/>
                </a:cxn>
                <a:cxn ang="0">
                  <a:pos x="429" y="32"/>
                </a:cxn>
                <a:cxn ang="0">
                  <a:pos x="471" y="76"/>
                </a:cxn>
                <a:cxn ang="0">
                  <a:pos x="457" y="14"/>
                </a:cxn>
                <a:cxn ang="0">
                  <a:pos x="529" y="28"/>
                </a:cxn>
                <a:cxn ang="0">
                  <a:pos x="485" y="32"/>
                </a:cxn>
                <a:cxn ang="0">
                  <a:pos x="513" y="56"/>
                </a:cxn>
                <a:cxn ang="0">
                  <a:pos x="503" y="66"/>
                </a:cxn>
                <a:cxn ang="0">
                  <a:pos x="485" y="68"/>
                </a:cxn>
                <a:cxn ang="0">
                  <a:pos x="531" y="68"/>
                </a:cxn>
                <a:cxn ang="0">
                  <a:pos x="515" y="42"/>
                </a:cxn>
                <a:cxn ang="0">
                  <a:pos x="507" y="30"/>
                </a:cxn>
              </a:cxnLst>
              <a:rect l="0" t="0" r="r" b="b"/>
              <a:pathLst>
                <a:path w="533" h="98">
                  <a:moveTo>
                    <a:pt x="38" y="60"/>
                  </a:moveTo>
                  <a:lnTo>
                    <a:pt x="34" y="64"/>
                  </a:lnTo>
                  <a:lnTo>
                    <a:pt x="28" y="66"/>
                  </a:lnTo>
                  <a:lnTo>
                    <a:pt x="22" y="64"/>
                  </a:lnTo>
                  <a:lnTo>
                    <a:pt x="18" y="60"/>
                  </a:lnTo>
                  <a:lnTo>
                    <a:pt x="16" y="56"/>
                  </a:lnTo>
                  <a:lnTo>
                    <a:pt x="16" y="52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2" y="42"/>
                  </a:lnTo>
                  <a:lnTo>
                    <a:pt x="50" y="34"/>
                  </a:lnTo>
                  <a:lnTo>
                    <a:pt x="48" y="28"/>
                  </a:lnTo>
                  <a:lnTo>
                    <a:pt x="44" y="24"/>
                  </a:lnTo>
                  <a:lnTo>
                    <a:pt x="36" y="20"/>
                  </a:lnTo>
                  <a:lnTo>
                    <a:pt x="28" y="20"/>
                  </a:lnTo>
                  <a:lnTo>
                    <a:pt x="20" y="20"/>
                  </a:lnTo>
                  <a:lnTo>
                    <a:pt x="12" y="22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2" y="40"/>
                  </a:lnTo>
                  <a:lnTo>
                    <a:pt x="0" y="48"/>
                  </a:lnTo>
                  <a:lnTo>
                    <a:pt x="2" y="54"/>
                  </a:lnTo>
                  <a:lnTo>
                    <a:pt x="2" y="62"/>
                  </a:lnTo>
                  <a:lnTo>
                    <a:pt x="6" y="66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8" y="76"/>
                  </a:lnTo>
                  <a:lnTo>
                    <a:pt x="28" y="78"/>
                  </a:lnTo>
                  <a:lnTo>
                    <a:pt x="36" y="76"/>
                  </a:lnTo>
                  <a:lnTo>
                    <a:pt x="42" y="74"/>
                  </a:lnTo>
                  <a:lnTo>
                    <a:pt x="48" y="68"/>
                  </a:lnTo>
                  <a:lnTo>
                    <a:pt x="52" y="60"/>
                  </a:lnTo>
                  <a:lnTo>
                    <a:pt x="38" y="60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30" y="32"/>
                  </a:lnTo>
                  <a:lnTo>
                    <a:pt x="34" y="34"/>
                  </a:lnTo>
                  <a:lnTo>
                    <a:pt x="36" y="38"/>
                  </a:lnTo>
                  <a:lnTo>
                    <a:pt x="38" y="42"/>
                  </a:lnTo>
                  <a:lnTo>
                    <a:pt x="16" y="42"/>
                  </a:lnTo>
                  <a:lnTo>
                    <a:pt x="38" y="60"/>
                  </a:lnTo>
                  <a:lnTo>
                    <a:pt x="94" y="48"/>
                  </a:lnTo>
                  <a:lnTo>
                    <a:pt x="112" y="20"/>
                  </a:lnTo>
                  <a:lnTo>
                    <a:pt x="94" y="20"/>
                  </a:lnTo>
                  <a:lnTo>
                    <a:pt x="86" y="36"/>
                  </a:lnTo>
                  <a:lnTo>
                    <a:pt x="76" y="20"/>
                  </a:lnTo>
                  <a:lnTo>
                    <a:pt x="58" y="20"/>
                  </a:lnTo>
                  <a:lnTo>
                    <a:pt x="76" y="48"/>
                  </a:lnTo>
                  <a:lnTo>
                    <a:pt x="58" y="76"/>
                  </a:lnTo>
                  <a:lnTo>
                    <a:pt x="76" y="76"/>
                  </a:lnTo>
                  <a:lnTo>
                    <a:pt x="84" y="60"/>
                  </a:lnTo>
                  <a:lnTo>
                    <a:pt x="94" y="76"/>
                  </a:lnTo>
                  <a:lnTo>
                    <a:pt x="112" y="76"/>
                  </a:lnTo>
                  <a:lnTo>
                    <a:pt x="94" y="48"/>
                  </a:lnTo>
                  <a:lnTo>
                    <a:pt x="38" y="60"/>
                  </a:lnTo>
                  <a:lnTo>
                    <a:pt x="174" y="48"/>
                  </a:lnTo>
                  <a:lnTo>
                    <a:pt x="174" y="42"/>
                  </a:lnTo>
                  <a:lnTo>
                    <a:pt x="172" y="36"/>
                  </a:lnTo>
                  <a:lnTo>
                    <a:pt x="168" y="30"/>
                  </a:lnTo>
                  <a:lnTo>
                    <a:pt x="166" y="26"/>
                  </a:lnTo>
                  <a:lnTo>
                    <a:pt x="156" y="20"/>
                  </a:lnTo>
                  <a:lnTo>
                    <a:pt x="146" y="20"/>
                  </a:lnTo>
                  <a:lnTo>
                    <a:pt x="136" y="20"/>
                  </a:lnTo>
                  <a:lnTo>
                    <a:pt x="126" y="26"/>
                  </a:lnTo>
                  <a:lnTo>
                    <a:pt x="122" y="30"/>
                  </a:lnTo>
                  <a:lnTo>
                    <a:pt x="120" y="36"/>
                  </a:lnTo>
                  <a:lnTo>
                    <a:pt x="118" y="42"/>
                  </a:lnTo>
                  <a:lnTo>
                    <a:pt x="118" y="48"/>
                  </a:lnTo>
                  <a:lnTo>
                    <a:pt x="118" y="56"/>
                  </a:lnTo>
                  <a:lnTo>
                    <a:pt x="120" y="62"/>
                  </a:lnTo>
                  <a:lnTo>
                    <a:pt x="122" y="66"/>
                  </a:lnTo>
                  <a:lnTo>
                    <a:pt x="126" y="70"/>
                  </a:lnTo>
                  <a:lnTo>
                    <a:pt x="136" y="76"/>
                  </a:lnTo>
                  <a:lnTo>
                    <a:pt x="146" y="78"/>
                  </a:lnTo>
                  <a:lnTo>
                    <a:pt x="156" y="76"/>
                  </a:lnTo>
                  <a:lnTo>
                    <a:pt x="166" y="70"/>
                  </a:lnTo>
                  <a:lnTo>
                    <a:pt x="168" y="66"/>
                  </a:lnTo>
                  <a:lnTo>
                    <a:pt x="172" y="62"/>
                  </a:lnTo>
                  <a:lnTo>
                    <a:pt x="174" y="56"/>
                  </a:lnTo>
                  <a:lnTo>
                    <a:pt x="174" y="48"/>
                  </a:lnTo>
                  <a:lnTo>
                    <a:pt x="38" y="60"/>
                  </a:lnTo>
                  <a:lnTo>
                    <a:pt x="160" y="48"/>
                  </a:lnTo>
                  <a:lnTo>
                    <a:pt x="158" y="54"/>
                  </a:lnTo>
                  <a:lnTo>
                    <a:pt x="156" y="60"/>
                  </a:lnTo>
                  <a:lnTo>
                    <a:pt x="152" y="64"/>
                  </a:lnTo>
                  <a:lnTo>
                    <a:pt x="146" y="66"/>
                  </a:lnTo>
                  <a:lnTo>
                    <a:pt x="138" y="64"/>
                  </a:lnTo>
                  <a:lnTo>
                    <a:pt x="134" y="60"/>
                  </a:lnTo>
                  <a:lnTo>
                    <a:pt x="132" y="54"/>
                  </a:lnTo>
                  <a:lnTo>
                    <a:pt x="132" y="48"/>
                  </a:lnTo>
                  <a:lnTo>
                    <a:pt x="132" y="42"/>
                  </a:lnTo>
                  <a:lnTo>
                    <a:pt x="134" y="38"/>
                  </a:lnTo>
                  <a:lnTo>
                    <a:pt x="138" y="34"/>
                  </a:lnTo>
                  <a:lnTo>
                    <a:pt x="146" y="32"/>
                  </a:lnTo>
                  <a:lnTo>
                    <a:pt x="152" y="34"/>
                  </a:lnTo>
                  <a:lnTo>
                    <a:pt x="156" y="38"/>
                  </a:lnTo>
                  <a:lnTo>
                    <a:pt x="158" y="42"/>
                  </a:lnTo>
                  <a:lnTo>
                    <a:pt x="160" y="48"/>
                  </a:lnTo>
                  <a:lnTo>
                    <a:pt x="38" y="60"/>
                  </a:lnTo>
                  <a:lnTo>
                    <a:pt x="218" y="56"/>
                  </a:lnTo>
                  <a:lnTo>
                    <a:pt x="214" y="62"/>
                  </a:lnTo>
                  <a:lnTo>
                    <a:pt x="212" y="64"/>
                  </a:lnTo>
                  <a:lnTo>
                    <a:pt x="208" y="66"/>
                  </a:lnTo>
                  <a:lnTo>
                    <a:pt x="204" y="64"/>
                  </a:lnTo>
                  <a:lnTo>
                    <a:pt x="200" y="64"/>
                  </a:lnTo>
                  <a:lnTo>
                    <a:pt x="198" y="58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2"/>
                  </a:lnTo>
                  <a:lnTo>
                    <a:pt x="198" y="36"/>
                  </a:lnTo>
                  <a:lnTo>
                    <a:pt x="202" y="32"/>
                  </a:lnTo>
                  <a:lnTo>
                    <a:pt x="208" y="32"/>
                  </a:lnTo>
                  <a:lnTo>
                    <a:pt x="212" y="32"/>
                  </a:lnTo>
                  <a:lnTo>
                    <a:pt x="214" y="34"/>
                  </a:lnTo>
                  <a:lnTo>
                    <a:pt x="218" y="40"/>
                  </a:lnTo>
                  <a:lnTo>
                    <a:pt x="232" y="40"/>
                  </a:lnTo>
                  <a:lnTo>
                    <a:pt x="230" y="34"/>
                  </a:lnTo>
                  <a:lnTo>
                    <a:pt x="228" y="30"/>
                  </a:lnTo>
                  <a:lnTo>
                    <a:pt x="222" y="24"/>
                  </a:lnTo>
                  <a:lnTo>
                    <a:pt x="214" y="20"/>
                  </a:lnTo>
                  <a:lnTo>
                    <a:pt x="208" y="20"/>
                  </a:lnTo>
                  <a:lnTo>
                    <a:pt x="200" y="20"/>
                  </a:lnTo>
                  <a:lnTo>
                    <a:pt x="196" y="22"/>
                  </a:lnTo>
                  <a:lnTo>
                    <a:pt x="190" y="24"/>
                  </a:lnTo>
                  <a:lnTo>
                    <a:pt x="188" y="28"/>
                  </a:lnTo>
                  <a:lnTo>
                    <a:pt x="182" y="38"/>
                  </a:lnTo>
                  <a:lnTo>
                    <a:pt x="180" y="50"/>
                  </a:lnTo>
                  <a:lnTo>
                    <a:pt x="182" y="60"/>
                  </a:lnTo>
                  <a:lnTo>
                    <a:pt x="186" y="68"/>
                  </a:lnTo>
                  <a:lnTo>
                    <a:pt x="190" y="72"/>
                  </a:lnTo>
                  <a:lnTo>
                    <a:pt x="194" y="74"/>
                  </a:lnTo>
                  <a:lnTo>
                    <a:pt x="200" y="76"/>
                  </a:lnTo>
                  <a:lnTo>
                    <a:pt x="206" y="78"/>
                  </a:lnTo>
                  <a:lnTo>
                    <a:pt x="214" y="76"/>
                  </a:lnTo>
                  <a:lnTo>
                    <a:pt x="218" y="74"/>
                  </a:lnTo>
                  <a:lnTo>
                    <a:pt x="224" y="72"/>
                  </a:lnTo>
                  <a:lnTo>
                    <a:pt x="226" y="68"/>
                  </a:lnTo>
                  <a:lnTo>
                    <a:pt x="230" y="62"/>
                  </a:lnTo>
                  <a:lnTo>
                    <a:pt x="232" y="56"/>
                  </a:lnTo>
                  <a:lnTo>
                    <a:pt x="218" y="56"/>
                  </a:lnTo>
                  <a:lnTo>
                    <a:pt x="38" y="60"/>
                  </a:lnTo>
                  <a:lnTo>
                    <a:pt x="292" y="20"/>
                  </a:lnTo>
                  <a:lnTo>
                    <a:pt x="276" y="20"/>
                  </a:lnTo>
                  <a:lnTo>
                    <a:pt x="264" y="62"/>
                  </a:lnTo>
                  <a:lnTo>
                    <a:pt x="252" y="20"/>
                  </a:lnTo>
                  <a:lnTo>
                    <a:pt x="236" y="20"/>
                  </a:lnTo>
                  <a:lnTo>
                    <a:pt x="256" y="78"/>
                  </a:lnTo>
                  <a:lnTo>
                    <a:pt x="256" y="82"/>
                  </a:lnTo>
                  <a:lnTo>
                    <a:pt x="254" y="86"/>
                  </a:lnTo>
                  <a:lnTo>
                    <a:pt x="248" y="86"/>
                  </a:lnTo>
                  <a:lnTo>
                    <a:pt x="244" y="86"/>
                  </a:lnTo>
                  <a:lnTo>
                    <a:pt x="244" y="98"/>
                  </a:lnTo>
                  <a:lnTo>
                    <a:pt x="250" y="98"/>
                  </a:lnTo>
                  <a:lnTo>
                    <a:pt x="258" y="98"/>
                  </a:lnTo>
                  <a:lnTo>
                    <a:pt x="264" y="94"/>
                  </a:lnTo>
                  <a:lnTo>
                    <a:pt x="268" y="88"/>
                  </a:lnTo>
                  <a:lnTo>
                    <a:pt x="272" y="74"/>
                  </a:lnTo>
                  <a:lnTo>
                    <a:pt x="292" y="20"/>
                  </a:lnTo>
                  <a:lnTo>
                    <a:pt x="38" y="60"/>
                  </a:lnTo>
                  <a:lnTo>
                    <a:pt x="316" y="6"/>
                  </a:lnTo>
                  <a:lnTo>
                    <a:pt x="302" y="6"/>
                  </a:lnTo>
                  <a:lnTo>
                    <a:pt x="302" y="20"/>
                  </a:lnTo>
                  <a:lnTo>
                    <a:pt x="294" y="20"/>
                  </a:lnTo>
                  <a:lnTo>
                    <a:pt x="294" y="30"/>
                  </a:lnTo>
                  <a:lnTo>
                    <a:pt x="302" y="30"/>
                  </a:lnTo>
                  <a:lnTo>
                    <a:pt x="302" y="64"/>
                  </a:lnTo>
                  <a:lnTo>
                    <a:pt x="302" y="70"/>
                  </a:lnTo>
                  <a:lnTo>
                    <a:pt x="304" y="74"/>
                  </a:lnTo>
                  <a:lnTo>
                    <a:pt x="308" y="76"/>
                  </a:lnTo>
                  <a:lnTo>
                    <a:pt x="316" y="76"/>
                  </a:lnTo>
                  <a:lnTo>
                    <a:pt x="318" y="76"/>
                  </a:lnTo>
                  <a:lnTo>
                    <a:pt x="326" y="76"/>
                  </a:lnTo>
                  <a:lnTo>
                    <a:pt x="326" y="66"/>
                  </a:lnTo>
                  <a:lnTo>
                    <a:pt x="322" y="66"/>
                  </a:lnTo>
                  <a:lnTo>
                    <a:pt x="316" y="64"/>
                  </a:lnTo>
                  <a:lnTo>
                    <a:pt x="316" y="62"/>
                  </a:lnTo>
                  <a:lnTo>
                    <a:pt x="316" y="30"/>
                  </a:lnTo>
                  <a:lnTo>
                    <a:pt x="326" y="30"/>
                  </a:lnTo>
                  <a:lnTo>
                    <a:pt x="326" y="20"/>
                  </a:lnTo>
                  <a:lnTo>
                    <a:pt x="316" y="20"/>
                  </a:lnTo>
                  <a:lnTo>
                    <a:pt x="316" y="6"/>
                  </a:lnTo>
                  <a:lnTo>
                    <a:pt x="38" y="60"/>
                  </a:lnTo>
                  <a:lnTo>
                    <a:pt x="388" y="48"/>
                  </a:lnTo>
                  <a:lnTo>
                    <a:pt x="388" y="42"/>
                  </a:lnTo>
                  <a:lnTo>
                    <a:pt x="386" y="36"/>
                  </a:lnTo>
                  <a:lnTo>
                    <a:pt x="382" y="30"/>
                  </a:lnTo>
                  <a:lnTo>
                    <a:pt x="380" y="26"/>
                  </a:lnTo>
                  <a:lnTo>
                    <a:pt x="370" y="20"/>
                  </a:lnTo>
                  <a:lnTo>
                    <a:pt x="360" y="20"/>
                  </a:lnTo>
                  <a:lnTo>
                    <a:pt x="348" y="20"/>
                  </a:lnTo>
                  <a:lnTo>
                    <a:pt x="340" y="26"/>
                  </a:lnTo>
                  <a:lnTo>
                    <a:pt x="336" y="30"/>
                  </a:lnTo>
                  <a:lnTo>
                    <a:pt x="334" y="36"/>
                  </a:lnTo>
                  <a:lnTo>
                    <a:pt x="332" y="42"/>
                  </a:lnTo>
                  <a:lnTo>
                    <a:pt x="332" y="48"/>
                  </a:lnTo>
                  <a:lnTo>
                    <a:pt x="332" y="56"/>
                  </a:lnTo>
                  <a:lnTo>
                    <a:pt x="334" y="62"/>
                  </a:lnTo>
                  <a:lnTo>
                    <a:pt x="336" y="66"/>
                  </a:lnTo>
                  <a:lnTo>
                    <a:pt x="340" y="70"/>
                  </a:lnTo>
                  <a:lnTo>
                    <a:pt x="348" y="76"/>
                  </a:lnTo>
                  <a:lnTo>
                    <a:pt x="360" y="78"/>
                  </a:lnTo>
                  <a:lnTo>
                    <a:pt x="370" y="76"/>
                  </a:lnTo>
                  <a:lnTo>
                    <a:pt x="380" y="70"/>
                  </a:lnTo>
                  <a:lnTo>
                    <a:pt x="382" y="66"/>
                  </a:lnTo>
                  <a:lnTo>
                    <a:pt x="386" y="62"/>
                  </a:lnTo>
                  <a:lnTo>
                    <a:pt x="388" y="56"/>
                  </a:lnTo>
                  <a:lnTo>
                    <a:pt x="388" y="48"/>
                  </a:lnTo>
                  <a:lnTo>
                    <a:pt x="38" y="60"/>
                  </a:lnTo>
                  <a:lnTo>
                    <a:pt x="372" y="48"/>
                  </a:lnTo>
                  <a:lnTo>
                    <a:pt x="372" y="54"/>
                  </a:lnTo>
                  <a:lnTo>
                    <a:pt x="370" y="60"/>
                  </a:lnTo>
                  <a:lnTo>
                    <a:pt x="366" y="64"/>
                  </a:lnTo>
                  <a:lnTo>
                    <a:pt x="360" y="66"/>
                  </a:lnTo>
                  <a:lnTo>
                    <a:pt x="352" y="64"/>
                  </a:lnTo>
                  <a:lnTo>
                    <a:pt x="348" y="60"/>
                  </a:lnTo>
                  <a:lnTo>
                    <a:pt x="346" y="54"/>
                  </a:lnTo>
                  <a:lnTo>
                    <a:pt x="346" y="48"/>
                  </a:lnTo>
                  <a:lnTo>
                    <a:pt x="346" y="42"/>
                  </a:lnTo>
                  <a:lnTo>
                    <a:pt x="348" y="38"/>
                  </a:lnTo>
                  <a:lnTo>
                    <a:pt x="352" y="34"/>
                  </a:lnTo>
                  <a:lnTo>
                    <a:pt x="360" y="32"/>
                  </a:lnTo>
                  <a:lnTo>
                    <a:pt x="366" y="34"/>
                  </a:lnTo>
                  <a:lnTo>
                    <a:pt x="370" y="38"/>
                  </a:lnTo>
                  <a:lnTo>
                    <a:pt x="372" y="42"/>
                  </a:lnTo>
                  <a:lnTo>
                    <a:pt x="372" y="48"/>
                  </a:lnTo>
                  <a:lnTo>
                    <a:pt x="38" y="60"/>
                  </a:lnTo>
                  <a:lnTo>
                    <a:pt x="445" y="38"/>
                  </a:lnTo>
                  <a:lnTo>
                    <a:pt x="443" y="32"/>
                  </a:lnTo>
                  <a:lnTo>
                    <a:pt x="441" y="28"/>
                  </a:lnTo>
                  <a:lnTo>
                    <a:pt x="435" y="22"/>
                  </a:lnTo>
                  <a:lnTo>
                    <a:pt x="427" y="20"/>
                  </a:lnTo>
                  <a:lnTo>
                    <a:pt x="418" y="20"/>
                  </a:lnTo>
                  <a:lnTo>
                    <a:pt x="408" y="20"/>
                  </a:lnTo>
                  <a:lnTo>
                    <a:pt x="402" y="26"/>
                  </a:lnTo>
                  <a:lnTo>
                    <a:pt x="398" y="32"/>
                  </a:lnTo>
                  <a:lnTo>
                    <a:pt x="396" y="38"/>
                  </a:lnTo>
                  <a:lnTo>
                    <a:pt x="398" y="44"/>
                  </a:lnTo>
                  <a:lnTo>
                    <a:pt x="402" y="48"/>
                  </a:lnTo>
                  <a:lnTo>
                    <a:pt x="408" y="52"/>
                  </a:lnTo>
                  <a:lnTo>
                    <a:pt x="414" y="54"/>
                  </a:lnTo>
                  <a:lnTo>
                    <a:pt x="427" y="56"/>
                  </a:lnTo>
                  <a:lnTo>
                    <a:pt x="431" y="58"/>
                  </a:lnTo>
                  <a:lnTo>
                    <a:pt x="431" y="60"/>
                  </a:lnTo>
                  <a:lnTo>
                    <a:pt x="429" y="64"/>
                  </a:lnTo>
                  <a:lnTo>
                    <a:pt x="427" y="66"/>
                  </a:lnTo>
                  <a:lnTo>
                    <a:pt x="422" y="66"/>
                  </a:lnTo>
                  <a:lnTo>
                    <a:pt x="416" y="66"/>
                  </a:lnTo>
                  <a:lnTo>
                    <a:pt x="412" y="64"/>
                  </a:lnTo>
                  <a:lnTo>
                    <a:pt x="410" y="62"/>
                  </a:lnTo>
                  <a:lnTo>
                    <a:pt x="410" y="58"/>
                  </a:lnTo>
                  <a:lnTo>
                    <a:pt x="394" y="58"/>
                  </a:lnTo>
                  <a:lnTo>
                    <a:pt x="396" y="64"/>
                  </a:lnTo>
                  <a:lnTo>
                    <a:pt x="396" y="68"/>
                  </a:lnTo>
                  <a:lnTo>
                    <a:pt x="404" y="74"/>
                  </a:lnTo>
                  <a:lnTo>
                    <a:pt x="412" y="76"/>
                  </a:lnTo>
                  <a:lnTo>
                    <a:pt x="420" y="78"/>
                  </a:lnTo>
                  <a:lnTo>
                    <a:pt x="429" y="76"/>
                  </a:lnTo>
                  <a:lnTo>
                    <a:pt x="437" y="74"/>
                  </a:lnTo>
                  <a:lnTo>
                    <a:pt x="443" y="68"/>
                  </a:lnTo>
                  <a:lnTo>
                    <a:pt x="445" y="64"/>
                  </a:lnTo>
                  <a:lnTo>
                    <a:pt x="447" y="58"/>
                  </a:lnTo>
                  <a:lnTo>
                    <a:pt x="445" y="52"/>
                  </a:lnTo>
                  <a:lnTo>
                    <a:pt x="441" y="48"/>
                  </a:lnTo>
                  <a:lnTo>
                    <a:pt x="435" y="44"/>
                  </a:lnTo>
                  <a:lnTo>
                    <a:pt x="429" y="42"/>
                  </a:lnTo>
                  <a:lnTo>
                    <a:pt x="416" y="40"/>
                  </a:lnTo>
                  <a:lnTo>
                    <a:pt x="412" y="38"/>
                  </a:lnTo>
                  <a:lnTo>
                    <a:pt x="410" y="36"/>
                  </a:lnTo>
                  <a:lnTo>
                    <a:pt x="412" y="32"/>
                  </a:lnTo>
                  <a:lnTo>
                    <a:pt x="414" y="30"/>
                  </a:lnTo>
                  <a:lnTo>
                    <a:pt x="420" y="30"/>
                  </a:lnTo>
                  <a:lnTo>
                    <a:pt x="425" y="30"/>
                  </a:lnTo>
                  <a:lnTo>
                    <a:pt x="429" y="32"/>
                  </a:lnTo>
                  <a:lnTo>
                    <a:pt x="431" y="38"/>
                  </a:lnTo>
                  <a:lnTo>
                    <a:pt x="445" y="38"/>
                  </a:lnTo>
                  <a:lnTo>
                    <a:pt x="38" y="60"/>
                  </a:lnTo>
                  <a:lnTo>
                    <a:pt x="457" y="20"/>
                  </a:lnTo>
                  <a:lnTo>
                    <a:pt x="457" y="76"/>
                  </a:lnTo>
                  <a:lnTo>
                    <a:pt x="471" y="76"/>
                  </a:lnTo>
                  <a:lnTo>
                    <a:pt x="471" y="20"/>
                  </a:lnTo>
                  <a:lnTo>
                    <a:pt x="457" y="20"/>
                  </a:lnTo>
                  <a:lnTo>
                    <a:pt x="38" y="60"/>
                  </a:lnTo>
                  <a:lnTo>
                    <a:pt x="471" y="0"/>
                  </a:lnTo>
                  <a:lnTo>
                    <a:pt x="457" y="0"/>
                  </a:lnTo>
                  <a:lnTo>
                    <a:pt x="457" y="14"/>
                  </a:lnTo>
                  <a:lnTo>
                    <a:pt x="471" y="14"/>
                  </a:lnTo>
                  <a:lnTo>
                    <a:pt x="471" y="0"/>
                  </a:lnTo>
                  <a:lnTo>
                    <a:pt x="38" y="60"/>
                  </a:lnTo>
                  <a:lnTo>
                    <a:pt x="531" y="38"/>
                  </a:lnTo>
                  <a:lnTo>
                    <a:pt x="531" y="32"/>
                  </a:lnTo>
                  <a:lnTo>
                    <a:pt x="529" y="28"/>
                  </a:lnTo>
                  <a:lnTo>
                    <a:pt x="523" y="22"/>
                  </a:lnTo>
                  <a:lnTo>
                    <a:pt x="515" y="20"/>
                  </a:lnTo>
                  <a:lnTo>
                    <a:pt x="507" y="20"/>
                  </a:lnTo>
                  <a:lnTo>
                    <a:pt x="495" y="20"/>
                  </a:lnTo>
                  <a:lnTo>
                    <a:pt x="489" y="26"/>
                  </a:lnTo>
                  <a:lnTo>
                    <a:pt x="485" y="32"/>
                  </a:lnTo>
                  <a:lnTo>
                    <a:pt x="485" y="38"/>
                  </a:lnTo>
                  <a:lnTo>
                    <a:pt x="485" y="44"/>
                  </a:lnTo>
                  <a:lnTo>
                    <a:pt x="489" y="48"/>
                  </a:lnTo>
                  <a:lnTo>
                    <a:pt x="495" y="52"/>
                  </a:lnTo>
                  <a:lnTo>
                    <a:pt x="501" y="54"/>
                  </a:lnTo>
                  <a:lnTo>
                    <a:pt x="513" y="56"/>
                  </a:lnTo>
                  <a:lnTo>
                    <a:pt x="517" y="58"/>
                  </a:lnTo>
                  <a:lnTo>
                    <a:pt x="519" y="60"/>
                  </a:lnTo>
                  <a:lnTo>
                    <a:pt x="517" y="64"/>
                  </a:lnTo>
                  <a:lnTo>
                    <a:pt x="513" y="66"/>
                  </a:lnTo>
                  <a:lnTo>
                    <a:pt x="509" y="66"/>
                  </a:lnTo>
                  <a:lnTo>
                    <a:pt x="503" y="66"/>
                  </a:lnTo>
                  <a:lnTo>
                    <a:pt x="499" y="64"/>
                  </a:lnTo>
                  <a:lnTo>
                    <a:pt x="497" y="62"/>
                  </a:lnTo>
                  <a:lnTo>
                    <a:pt x="497" y="58"/>
                  </a:lnTo>
                  <a:lnTo>
                    <a:pt x="483" y="58"/>
                  </a:lnTo>
                  <a:lnTo>
                    <a:pt x="483" y="64"/>
                  </a:lnTo>
                  <a:lnTo>
                    <a:pt x="485" y="68"/>
                  </a:lnTo>
                  <a:lnTo>
                    <a:pt x="491" y="74"/>
                  </a:lnTo>
                  <a:lnTo>
                    <a:pt x="499" y="76"/>
                  </a:lnTo>
                  <a:lnTo>
                    <a:pt x="509" y="78"/>
                  </a:lnTo>
                  <a:lnTo>
                    <a:pt x="517" y="76"/>
                  </a:lnTo>
                  <a:lnTo>
                    <a:pt x="525" y="74"/>
                  </a:lnTo>
                  <a:lnTo>
                    <a:pt x="531" y="68"/>
                  </a:lnTo>
                  <a:lnTo>
                    <a:pt x="533" y="64"/>
                  </a:lnTo>
                  <a:lnTo>
                    <a:pt x="533" y="58"/>
                  </a:lnTo>
                  <a:lnTo>
                    <a:pt x="531" y="52"/>
                  </a:lnTo>
                  <a:lnTo>
                    <a:pt x="527" y="48"/>
                  </a:lnTo>
                  <a:lnTo>
                    <a:pt x="523" y="44"/>
                  </a:lnTo>
                  <a:lnTo>
                    <a:pt x="515" y="42"/>
                  </a:lnTo>
                  <a:lnTo>
                    <a:pt x="503" y="40"/>
                  </a:lnTo>
                  <a:lnTo>
                    <a:pt x="499" y="38"/>
                  </a:lnTo>
                  <a:lnTo>
                    <a:pt x="499" y="36"/>
                  </a:lnTo>
                  <a:lnTo>
                    <a:pt x="499" y="32"/>
                  </a:lnTo>
                  <a:lnTo>
                    <a:pt x="503" y="30"/>
                  </a:lnTo>
                  <a:lnTo>
                    <a:pt x="507" y="30"/>
                  </a:lnTo>
                  <a:lnTo>
                    <a:pt x="513" y="30"/>
                  </a:lnTo>
                  <a:lnTo>
                    <a:pt x="515" y="32"/>
                  </a:lnTo>
                  <a:lnTo>
                    <a:pt x="517" y="38"/>
                  </a:lnTo>
                  <a:lnTo>
                    <a:pt x="531" y="38"/>
                  </a:lnTo>
                  <a:lnTo>
                    <a:pt x="38" y="60"/>
                  </a:lnTo>
                  <a:close/>
                </a:path>
              </a:pathLst>
            </a:custGeom>
            <a:solidFill>
              <a:srgbClr val="C8D3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8" name="Freeform 242"/>
            <p:cNvSpPr>
              <a:spLocks/>
            </p:cNvSpPr>
            <p:nvPr/>
          </p:nvSpPr>
          <p:spPr bwMode="auto">
            <a:xfrm>
              <a:off x="2455" y="3466"/>
              <a:ext cx="54" cy="58"/>
            </a:xfrm>
            <a:custGeom>
              <a:avLst/>
              <a:gdLst/>
              <a:ahLst/>
              <a:cxnLst>
                <a:cxn ang="0">
                  <a:pos x="38" y="40"/>
                </a:cxn>
                <a:cxn ang="0">
                  <a:pos x="34" y="44"/>
                </a:cxn>
                <a:cxn ang="0">
                  <a:pos x="28" y="46"/>
                </a:cxn>
                <a:cxn ang="0">
                  <a:pos x="22" y="44"/>
                </a:cxn>
                <a:cxn ang="0">
                  <a:pos x="18" y="40"/>
                </a:cxn>
                <a:cxn ang="0">
                  <a:pos x="16" y="36"/>
                </a:cxn>
                <a:cxn ang="0">
                  <a:pos x="16" y="32"/>
                </a:cxn>
                <a:cxn ang="0">
                  <a:pos x="54" y="32"/>
                </a:cxn>
                <a:cxn ang="0">
                  <a:pos x="54" y="30"/>
                </a:cxn>
                <a:cxn ang="0">
                  <a:pos x="52" y="22"/>
                </a:cxn>
                <a:cxn ang="0">
                  <a:pos x="50" y="14"/>
                </a:cxn>
                <a:cxn ang="0">
                  <a:pos x="48" y="8"/>
                </a:cxn>
                <a:cxn ang="0">
                  <a:pos x="44" y="4"/>
                </a:cxn>
                <a:cxn ang="0">
                  <a:pos x="36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20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2" y="42"/>
                </a:cxn>
                <a:cxn ang="0">
                  <a:pos x="6" y="46"/>
                </a:cxn>
                <a:cxn ang="0">
                  <a:pos x="8" y="50"/>
                </a:cxn>
                <a:cxn ang="0">
                  <a:pos x="12" y="54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6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2" y="40"/>
                </a:cxn>
                <a:cxn ang="0">
                  <a:pos x="38" y="40"/>
                </a:cxn>
              </a:cxnLst>
              <a:rect l="0" t="0" r="r" b="b"/>
              <a:pathLst>
                <a:path w="54" h="58">
                  <a:moveTo>
                    <a:pt x="38" y="40"/>
                  </a:moveTo>
                  <a:lnTo>
                    <a:pt x="34" y="44"/>
                  </a:lnTo>
                  <a:lnTo>
                    <a:pt x="28" y="46"/>
                  </a:lnTo>
                  <a:lnTo>
                    <a:pt x="22" y="44"/>
                  </a:lnTo>
                  <a:lnTo>
                    <a:pt x="18" y="40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54" y="32"/>
                  </a:lnTo>
                  <a:lnTo>
                    <a:pt x="54" y="30"/>
                  </a:lnTo>
                  <a:lnTo>
                    <a:pt x="52" y="22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20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2" y="42"/>
                  </a:lnTo>
                  <a:lnTo>
                    <a:pt x="6" y="46"/>
                  </a:lnTo>
                  <a:lnTo>
                    <a:pt x="8" y="50"/>
                  </a:lnTo>
                  <a:lnTo>
                    <a:pt x="12" y="54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6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2" y="40"/>
                  </a:lnTo>
                  <a:lnTo>
                    <a:pt x="38" y="4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39" name="Freeform 243"/>
            <p:cNvSpPr>
              <a:spLocks/>
            </p:cNvSpPr>
            <p:nvPr/>
          </p:nvSpPr>
          <p:spPr bwMode="auto">
            <a:xfrm>
              <a:off x="2471" y="3478"/>
              <a:ext cx="22" cy="1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6"/>
                </a:cxn>
                <a:cxn ang="0">
                  <a:pos x="4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8" y="2"/>
                </a:cxn>
                <a:cxn ang="0">
                  <a:pos x="20" y="6"/>
                </a:cxn>
                <a:cxn ang="0">
                  <a:pos x="22" y="10"/>
                </a:cxn>
                <a:cxn ang="0">
                  <a:pos x="0" y="10"/>
                </a:cxn>
              </a:cxnLst>
              <a:rect l="0" t="0" r="r" b="b"/>
              <a:pathLst>
                <a:path w="22" h="10">
                  <a:moveTo>
                    <a:pt x="0" y="10"/>
                  </a:move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2" y="10"/>
                  </a:lnTo>
                  <a:lnTo>
                    <a:pt x="0" y="1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0" name="Freeform 244"/>
            <p:cNvSpPr>
              <a:spLocks/>
            </p:cNvSpPr>
            <p:nvPr/>
          </p:nvSpPr>
          <p:spPr bwMode="auto">
            <a:xfrm>
              <a:off x="2513" y="3466"/>
              <a:ext cx="54" cy="56"/>
            </a:xfrm>
            <a:custGeom>
              <a:avLst/>
              <a:gdLst/>
              <a:ahLst/>
              <a:cxnLst>
                <a:cxn ang="0">
                  <a:pos x="36" y="28"/>
                </a:cxn>
                <a:cxn ang="0">
                  <a:pos x="54" y="0"/>
                </a:cxn>
                <a:cxn ang="0">
                  <a:pos x="36" y="0"/>
                </a:cxn>
                <a:cxn ang="0">
                  <a:pos x="28" y="16"/>
                </a:cxn>
                <a:cxn ang="0">
                  <a:pos x="18" y="0"/>
                </a:cxn>
                <a:cxn ang="0">
                  <a:pos x="0" y="0"/>
                </a:cxn>
                <a:cxn ang="0">
                  <a:pos x="18" y="28"/>
                </a:cxn>
                <a:cxn ang="0">
                  <a:pos x="0" y="56"/>
                </a:cxn>
                <a:cxn ang="0">
                  <a:pos x="18" y="56"/>
                </a:cxn>
                <a:cxn ang="0">
                  <a:pos x="26" y="40"/>
                </a:cxn>
                <a:cxn ang="0">
                  <a:pos x="36" y="56"/>
                </a:cxn>
                <a:cxn ang="0">
                  <a:pos x="54" y="56"/>
                </a:cxn>
                <a:cxn ang="0">
                  <a:pos x="36" y="28"/>
                </a:cxn>
              </a:cxnLst>
              <a:rect l="0" t="0" r="r" b="b"/>
              <a:pathLst>
                <a:path w="54" h="56">
                  <a:moveTo>
                    <a:pt x="36" y="28"/>
                  </a:moveTo>
                  <a:lnTo>
                    <a:pt x="54" y="0"/>
                  </a:lnTo>
                  <a:lnTo>
                    <a:pt x="36" y="0"/>
                  </a:lnTo>
                  <a:lnTo>
                    <a:pt x="28" y="16"/>
                  </a:lnTo>
                  <a:lnTo>
                    <a:pt x="18" y="0"/>
                  </a:lnTo>
                  <a:lnTo>
                    <a:pt x="0" y="0"/>
                  </a:lnTo>
                  <a:lnTo>
                    <a:pt x="18" y="28"/>
                  </a:lnTo>
                  <a:lnTo>
                    <a:pt x="0" y="56"/>
                  </a:lnTo>
                  <a:lnTo>
                    <a:pt x="18" y="56"/>
                  </a:lnTo>
                  <a:lnTo>
                    <a:pt x="26" y="40"/>
                  </a:lnTo>
                  <a:lnTo>
                    <a:pt x="36" y="56"/>
                  </a:lnTo>
                  <a:lnTo>
                    <a:pt x="54" y="56"/>
                  </a:lnTo>
                  <a:lnTo>
                    <a:pt x="3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1" name="Freeform 245"/>
            <p:cNvSpPr>
              <a:spLocks/>
            </p:cNvSpPr>
            <p:nvPr/>
          </p:nvSpPr>
          <p:spPr bwMode="auto">
            <a:xfrm>
              <a:off x="2581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8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8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8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8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2" name="Freeform 246"/>
            <p:cNvSpPr>
              <a:spLocks/>
            </p:cNvSpPr>
            <p:nvPr/>
          </p:nvSpPr>
          <p:spPr bwMode="auto">
            <a:xfrm>
              <a:off x="2595" y="3478"/>
              <a:ext cx="28" cy="34"/>
            </a:xfrm>
            <a:custGeom>
              <a:avLst/>
              <a:gdLst/>
              <a:ahLst/>
              <a:cxnLst>
                <a:cxn ang="0">
                  <a:pos x="28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8" y="16"/>
                </a:cxn>
              </a:cxnLst>
              <a:rect l="0" t="0" r="r" b="b"/>
              <a:pathLst>
                <a:path w="28" h="34">
                  <a:moveTo>
                    <a:pt x="28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8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3" name="Freeform 247"/>
            <p:cNvSpPr>
              <a:spLocks/>
            </p:cNvSpPr>
            <p:nvPr/>
          </p:nvSpPr>
          <p:spPr bwMode="auto">
            <a:xfrm>
              <a:off x="2643" y="3466"/>
              <a:ext cx="52" cy="58"/>
            </a:xfrm>
            <a:custGeom>
              <a:avLst/>
              <a:gdLst/>
              <a:ahLst/>
              <a:cxnLst>
                <a:cxn ang="0">
                  <a:pos x="38" y="36"/>
                </a:cxn>
                <a:cxn ang="0">
                  <a:pos x="34" y="42"/>
                </a:cxn>
                <a:cxn ang="0">
                  <a:pos x="32" y="44"/>
                </a:cxn>
                <a:cxn ang="0">
                  <a:pos x="28" y="46"/>
                </a:cxn>
                <a:cxn ang="0">
                  <a:pos x="24" y="44"/>
                </a:cxn>
                <a:cxn ang="0">
                  <a:pos x="20" y="44"/>
                </a:cxn>
                <a:cxn ang="0">
                  <a:pos x="18" y="38"/>
                </a:cxn>
                <a:cxn ang="0">
                  <a:pos x="16" y="32"/>
                </a:cxn>
                <a:cxn ang="0">
                  <a:pos x="16" y="28"/>
                </a:cxn>
                <a:cxn ang="0">
                  <a:pos x="16" y="22"/>
                </a:cxn>
                <a:cxn ang="0">
                  <a:pos x="18" y="16"/>
                </a:cxn>
                <a:cxn ang="0">
                  <a:pos x="22" y="12"/>
                </a:cxn>
                <a:cxn ang="0">
                  <a:pos x="28" y="12"/>
                </a:cxn>
                <a:cxn ang="0">
                  <a:pos x="32" y="12"/>
                </a:cxn>
                <a:cxn ang="0">
                  <a:pos x="34" y="14"/>
                </a:cxn>
                <a:cxn ang="0">
                  <a:pos x="38" y="20"/>
                </a:cxn>
                <a:cxn ang="0">
                  <a:pos x="52" y="20"/>
                </a:cxn>
                <a:cxn ang="0">
                  <a:pos x="50" y="14"/>
                </a:cxn>
                <a:cxn ang="0">
                  <a:pos x="48" y="10"/>
                </a:cxn>
                <a:cxn ang="0">
                  <a:pos x="42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0" y="0"/>
                </a:cxn>
                <a:cxn ang="0">
                  <a:pos x="16" y="2"/>
                </a:cxn>
                <a:cxn ang="0">
                  <a:pos x="10" y="4"/>
                </a:cxn>
                <a:cxn ang="0">
                  <a:pos x="8" y="8"/>
                </a:cxn>
                <a:cxn ang="0">
                  <a:pos x="2" y="18"/>
                </a:cxn>
                <a:cxn ang="0">
                  <a:pos x="0" y="30"/>
                </a:cxn>
                <a:cxn ang="0">
                  <a:pos x="2" y="40"/>
                </a:cxn>
                <a:cxn ang="0">
                  <a:pos x="6" y="48"/>
                </a:cxn>
                <a:cxn ang="0">
                  <a:pos x="10" y="52"/>
                </a:cxn>
                <a:cxn ang="0">
                  <a:pos x="14" y="54"/>
                </a:cxn>
                <a:cxn ang="0">
                  <a:pos x="20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38" y="54"/>
                </a:cxn>
                <a:cxn ang="0">
                  <a:pos x="44" y="52"/>
                </a:cxn>
                <a:cxn ang="0">
                  <a:pos x="46" y="48"/>
                </a:cxn>
                <a:cxn ang="0">
                  <a:pos x="50" y="42"/>
                </a:cxn>
                <a:cxn ang="0">
                  <a:pos x="52" y="36"/>
                </a:cxn>
                <a:cxn ang="0">
                  <a:pos x="38" y="36"/>
                </a:cxn>
              </a:cxnLst>
              <a:rect l="0" t="0" r="r" b="b"/>
              <a:pathLst>
                <a:path w="52" h="58">
                  <a:moveTo>
                    <a:pt x="38" y="36"/>
                  </a:moveTo>
                  <a:lnTo>
                    <a:pt x="34" y="42"/>
                  </a:lnTo>
                  <a:lnTo>
                    <a:pt x="32" y="44"/>
                  </a:lnTo>
                  <a:lnTo>
                    <a:pt x="28" y="46"/>
                  </a:lnTo>
                  <a:lnTo>
                    <a:pt x="24" y="44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16" y="32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2" y="12"/>
                  </a:lnTo>
                  <a:lnTo>
                    <a:pt x="28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8" y="20"/>
                  </a:lnTo>
                  <a:lnTo>
                    <a:pt x="52" y="20"/>
                  </a:lnTo>
                  <a:lnTo>
                    <a:pt x="50" y="14"/>
                  </a:lnTo>
                  <a:lnTo>
                    <a:pt x="48" y="10"/>
                  </a:lnTo>
                  <a:lnTo>
                    <a:pt x="42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18"/>
                  </a:lnTo>
                  <a:lnTo>
                    <a:pt x="0" y="30"/>
                  </a:lnTo>
                  <a:lnTo>
                    <a:pt x="2" y="40"/>
                  </a:lnTo>
                  <a:lnTo>
                    <a:pt x="6" y="48"/>
                  </a:lnTo>
                  <a:lnTo>
                    <a:pt x="10" y="52"/>
                  </a:lnTo>
                  <a:lnTo>
                    <a:pt x="14" y="54"/>
                  </a:lnTo>
                  <a:lnTo>
                    <a:pt x="20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46" y="48"/>
                  </a:lnTo>
                  <a:lnTo>
                    <a:pt x="50" y="42"/>
                  </a:lnTo>
                  <a:lnTo>
                    <a:pt x="52" y="36"/>
                  </a:lnTo>
                  <a:lnTo>
                    <a:pt x="38" y="3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4" name="Freeform 248"/>
            <p:cNvSpPr>
              <a:spLocks/>
            </p:cNvSpPr>
            <p:nvPr/>
          </p:nvSpPr>
          <p:spPr bwMode="auto">
            <a:xfrm>
              <a:off x="2709" y="3466"/>
              <a:ext cx="56" cy="7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40" y="0"/>
                </a:cxn>
                <a:cxn ang="0">
                  <a:pos x="28" y="42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20" y="58"/>
                </a:cxn>
                <a:cxn ang="0">
                  <a:pos x="20" y="62"/>
                </a:cxn>
                <a:cxn ang="0">
                  <a:pos x="18" y="66"/>
                </a:cxn>
                <a:cxn ang="0">
                  <a:pos x="12" y="66"/>
                </a:cxn>
                <a:cxn ang="0">
                  <a:pos x="8" y="66"/>
                </a:cxn>
                <a:cxn ang="0">
                  <a:pos x="8" y="78"/>
                </a:cxn>
                <a:cxn ang="0">
                  <a:pos x="14" y="78"/>
                </a:cxn>
                <a:cxn ang="0">
                  <a:pos x="22" y="78"/>
                </a:cxn>
                <a:cxn ang="0">
                  <a:pos x="28" y="74"/>
                </a:cxn>
                <a:cxn ang="0">
                  <a:pos x="32" y="68"/>
                </a:cxn>
                <a:cxn ang="0">
                  <a:pos x="36" y="54"/>
                </a:cxn>
                <a:cxn ang="0">
                  <a:pos x="56" y="0"/>
                </a:cxn>
              </a:cxnLst>
              <a:rect l="0" t="0" r="r" b="b"/>
              <a:pathLst>
                <a:path w="56" h="78">
                  <a:moveTo>
                    <a:pt x="56" y="0"/>
                  </a:moveTo>
                  <a:lnTo>
                    <a:pt x="40" y="0"/>
                  </a:lnTo>
                  <a:lnTo>
                    <a:pt x="28" y="4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20" y="58"/>
                  </a:lnTo>
                  <a:lnTo>
                    <a:pt x="20" y="62"/>
                  </a:lnTo>
                  <a:lnTo>
                    <a:pt x="18" y="66"/>
                  </a:lnTo>
                  <a:lnTo>
                    <a:pt x="12" y="66"/>
                  </a:lnTo>
                  <a:lnTo>
                    <a:pt x="8" y="66"/>
                  </a:lnTo>
                  <a:lnTo>
                    <a:pt x="8" y="78"/>
                  </a:lnTo>
                  <a:lnTo>
                    <a:pt x="14" y="78"/>
                  </a:lnTo>
                  <a:lnTo>
                    <a:pt x="22" y="78"/>
                  </a:lnTo>
                  <a:lnTo>
                    <a:pt x="28" y="74"/>
                  </a:lnTo>
                  <a:lnTo>
                    <a:pt x="32" y="68"/>
                  </a:lnTo>
                  <a:lnTo>
                    <a:pt x="36" y="54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5" name="Freeform 249"/>
            <p:cNvSpPr>
              <a:spLocks/>
            </p:cNvSpPr>
            <p:nvPr/>
          </p:nvSpPr>
          <p:spPr bwMode="auto">
            <a:xfrm>
              <a:off x="2767" y="3452"/>
              <a:ext cx="32" cy="7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" y="0"/>
                </a:cxn>
                <a:cxn ang="0">
                  <a:pos x="8" y="14"/>
                </a:cxn>
                <a:cxn ang="0">
                  <a:pos x="0" y="14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8" y="58"/>
                </a:cxn>
                <a:cxn ang="0">
                  <a:pos x="8" y="64"/>
                </a:cxn>
                <a:cxn ang="0">
                  <a:pos x="10" y="68"/>
                </a:cxn>
                <a:cxn ang="0">
                  <a:pos x="14" y="70"/>
                </a:cxn>
                <a:cxn ang="0">
                  <a:pos x="22" y="70"/>
                </a:cxn>
                <a:cxn ang="0">
                  <a:pos x="24" y="70"/>
                </a:cxn>
                <a:cxn ang="0">
                  <a:pos x="32" y="70"/>
                </a:cxn>
                <a:cxn ang="0">
                  <a:pos x="32" y="60"/>
                </a:cxn>
                <a:cxn ang="0">
                  <a:pos x="28" y="60"/>
                </a:cxn>
                <a:cxn ang="0">
                  <a:pos x="22" y="58"/>
                </a:cxn>
                <a:cxn ang="0">
                  <a:pos x="22" y="56"/>
                </a:cxn>
                <a:cxn ang="0">
                  <a:pos x="22" y="24"/>
                </a:cxn>
                <a:cxn ang="0">
                  <a:pos x="32" y="24"/>
                </a:cxn>
                <a:cxn ang="0">
                  <a:pos x="32" y="14"/>
                </a:cxn>
                <a:cxn ang="0">
                  <a:pos x="22" y="14"/>
                </a:cxn>
                <a:cxn ang="0">
                  <a:pos x="22" y="0"/>
                </a:cxn>
              </a:cxnLst>
              <a:rect l="0" t="0" r="r" b="b"/>
              <a:pathLst>
                <a:path w="32" h="70">
                  <a:moveTo>
                    <a:pt x="22" y="0"/>
                  </a:moveTo>
                  <a:lnTo>
                    <a:pt x="8" y="0"/>
                  </a:lnTo>
                  <a:lnTo>
                    <a:pt x="8" y="14"/>
                  </a:lnTo>
                  <a:lnTo>
                    <a:pt x="0" y="1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8" y="58"/>
                  </a:lnTo>
                  <a:lnTo>
                    <a:pt x="8" y="64"/>
                  </a:lnTo>
                  <a:lnTo>
                    <a:pt x="10" y="68"/>
                  </a:lnTo>
                  <a:lnTo>
                    <a:pt x="14" y="70"/>
                  </a:lnTo>
                  <a:lnTo>
                    <a:pt x="22" y="70"/>
                  </a:lnTo>
                  <a:lnTo>
                    <a:pt x="24" y="70"/>
                  </a:lnTo>
                  <a:lnTo>
                    <a:pt x="32" y="70"/>
                  </a:lnTo>
                  <a:lnTo>
                    <a:pt x="32" y="60"/>
                  </a:lnTo>
                  <a:lnTo>
                    <a:pt x="28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24"/>
                  </a:lnTo>
                  <a:lnTo>
                    <a:pt x="32" y="24"/>
                  </a:lnTo>
                  <a:lnTo>
                    <a:pt x="32" y="14"/>
                  </a:lnTo>
                  <a:lnTo>
                    <a:pt x="22" y="14"/>
                  </a:lnTo>
                  <a:lnTo>
                    <a:pt x="22" y="0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6" name="Freeform 250"/>
            <p:cNvSpPr>
              <a:spLocks/>
            </p:cNvSpPr>
            <p:nvPr/>
          </p:nvSpPr>
          <p:spPr bwMode="auto">
            <a:xfrm>
              <a:off x="2805" y="3466"/>
              <a:ext cx="56" cy="58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56" y="22"/>
                </a:cxn>
                <a:cxn ang="0">
                  <a:pos x="54" y="16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38" y="0"/>
                </a:cxn>
                <a:cxn ang="0">
                  <a:pos x="28" y="0"/>
                </a:cxn>
                <a:cxn ang="0">
                  <a:pos x="16" y="0"/>
                </a:cxn>
                <a:cxn ang="0">
                  <a:pos x="8" y="6"/>
                </a:cxn>
                <a:cxn ang="0">
                  <a:pos x="4" y="10"/>
                </a:cxn>
                <a:cxn ang="0">
                  <a:pos x="2" y="16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0" y="36"/>
                </a:cxn>
                <a:cxn ang="0">
                  <a:pos x="2" y="42"/>
                </a:cxn>
                <a:cxn ang="0">
                  <a:pos x="4" y="46"/>
                </a:cxn>
                <a:cxn ang="0">
                  <a:pos x="8" y="50"/>
                </a:cxn>
                <a:cxn ang="0">
                  <a:pos x="16" y="56"/>
                </a:cxn>
                <a:cxn ang="0">
                  <a:pos x="28" y="58"/>
                </a:cxn>
                <a:cxn ang="0">
                  <a:pos x="38" y="56"/>
                </a:cxn>
                <a:cxn ang="0">
                  <a:pos x="48" y="50"/>
                </a:cxn>
                <a:cxn ang="0">
                  <a:pos x="50" y="46"/>
                </a:cxn>
                <a:cxn ang="0">
                  <a:pos x="54" y="42"/>
                </a:cxn>
                <a:cxn ang="0">
                  <a:pos x="56" y="36"/>
                </a:cxn>
                <a:cxn ang="0">
                  <a:pos x="56" y="28"/>
                </a:cxn>
              </a:cxnLst>
              <a:rect l="0" t="0" r="r" b="b"/>
              <a:pathLst>
                <a:path w="56" h="58">
                  <a:moveTo>
                    <a:pt x="56" y="28"/>
                  </a:moveTo>
                  <a:lnTo>
                    <a:pt x="56" y="22"/>
                  </a:lnTo>
                  <a:lnTo>
                    <a:pt x="54" y="16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38" y="0"/>
                  </a:lnTo>
                  <a:lnTo>
                    <a:pt x="28" y="0"/>
                  </a:lnTo>
                  <a:lnTo>
                    <a:pt x="16" y="0"/>
                  </a:lnTo>
                  <a:lnTo>
                    <a:pt x="8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0" y="22"/>
                  </a:lnTo>
                  <a:lnTo>
                    <a:pt x="0" y="28"/>
                  </a:lnTo>
                  <a:lnTo>
                    <a:pt x="0" y="36"/>
                  </a:lnTo>
                  <a:lnTo>
                    <a:pt x="2" y="42"/>
                  </a:lnTo>
                  <a:lnTo>
                    <a:pt x="4" y="46"/>
                  </a:lnTo>
                  <a:lnTo>
                    <a:pt x="8" y="50"/>
                  </a:lnTo>
                  <a:lnTo>
                    <a:pt x="16" y="56"/>
                  </a:lnTo>
                  <a:lnTo>
                    <a:pt x="28" y="58"/>
                  </a:lnTo>
                  <a:lnTo>
                    <a:pt x="38" y="56"/>
                  </a:lnTo>
                  <a:lnTo>
                    <a:pt x="48" y="50"/>
                  </a:lnTo>
                  <a:lnTo>
                    <a:pt x="50" y="46"/>
                  </a:lnTo>
                  <a:lnTo>
                    <a:pt x="54" y="42"/>
                  </a:lnTo>
                  <a:lnTo>
                    <a:pt x="56" y="36"/>
                  </a:lnTo>
                  <a:lnTo>
                    <a:pt x="56" y="2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7" name="Freeform 251"/>
            <p:cNvSpPr>
              <a:spLocks/>
            </p:cNvSpPr>
            <p:nvPr/>
          </p:nvSpPr>
          <p:spPr bwMode="auto">
            <a:xfrm>
              <a:off x="2819" y="3478"/>
              <a:ext cx="26" cy="34"/>
            </a:xfrm>
            <a:custGeom>
              <a:avLst/>
              <a:gdLst/>
              <a:ahLst/>
              <a:cxnLst>
                <a:cxn ang="0">
                  <a:pos x="26" y="16"/>
                </a:cxn>
                <a:cxn ang="0">
                  <a:pos x="26" y="22"/>
                </a:cxn>
                <a:cxn ang="0">
                  <a:pos x="24" y="28"/>
                </a:cxn>
                <a:cxn ang="0">
                  <a:pos x="20" y="32"/>
                </a:cxn>
                <a:cxn ang="0">
                  <a:pos x="14" y="34"/>
                </a:cxn>
                <a:cxn ang="0">
                  <a:pos x="6" y="32"/>
                </a:cxn>
                <a:cxn ang="0">
                  <a:pos x="2" y="28"/>
                </a:cxn>
                <a:cxn ang="0">
                  <a:pos x="0" y="22"/>
                </a:cxn>
                <a:cxn ang="0">
                  <a:pos x="0" y="16"/>
                </a:cxn>
                <a:cxn ang="0">
                  <a:pos x="0" y="10"/>
                </a:cxn>
                <a:cxn ang="0">
                  <a:pos x="2" y="6"/>
                </a:cxn>
                <a:cxn ang="0">
                  <a:pos x="6" y="2"/>
                </a:cxn>
                <a:cxn ang="0">
                  <a:pos x="14" y="0"/>
                </a:cxn>
                <a:cxn ang="0">
                  <a:pos x="20" y="2"/>
                </a:cxn>
                <a:cxn ang="0">
                  <a:pos x="24" y="6"/>
                </a:cxn>
                <a:cxn ang="0">
                  <a:pos x="26" y="10"/>
                </a:cxn>
                <a:cxn ang="0">
                  <a:pos x="26" y="16"/>
                </a:cxn>
              </a:cxnLst>
              <a:rect l="0" t="0" r="r" b="b"/>
              <a:pathLst>
                <a:path w="26" h="34">
                  <a:moveTo>
                    <a:pt x="26" y="16"/>
                  </a:moveTo>
                  <a:lnTo>
                    <a:pt x="26" y="22"/>
                  </a:lnTo>
                  <a:lnTo>
                    <a:pt x="24" y="28"/>
                  </a:lnTo>
                  <a:lnTo>
                    <a:pt x="20" y="32"/>
                  </a:lnTo>
                  <a:lnTo>
                    <a:pt x="14" y="34"/>
                  </a:lnTo>
                  <a:lnTo>
                    <a:pt x="6" y="32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6"/>
                  </a:lnTo>
                  <a:lnTo>
                    <a:pt x="6" y="2"/>
                  </a:lnTo>
                  <a:lnTo>
                    <a:pt x="14" y="0"/>
                  </a:lnTo>
                  <a:lnTo>
                    <a:pt x="20" y="2"/>
                  </a:lnTo>
                  <a:lnTo>
                    <a:pt x="24" y="6"/>
                  </a:lnTo>
                  <a:lnTo>
                    <a:pt x="26" y="10"/>
                  </a:lnTo>
                  <a:lnTo>
                    <a:pt x="26" y="16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8" name="Freeform 252"/>
            <p:cNvSpPr>
              <a:spLocks/>
            </p:cNvSpPr>
            <p:nvPr/>
          </p:nvSpPr>
          <p:spPr bwMode="auto">
            <a:xfrm>
              <a:off x="2867" y="3466"/>
              <a:ext cx="53" cy="58"/>
            </a:xfrm>
            <a:custGeom>
              <a:avLst/>
              <a:gdLst/>
              <a:ahLst/>
              <a:cxnLst>
                <a:cxn ang="0">
                  <a:pos x="51" y="18"/>
                </a:cxn>
                <a:cxn ang="0">
                  <a:pos x="49" y="12"/>
                </a:cxn>
                <a:cxn ang="0">
                  <a:pos x="47" y="8"/>
                </a:cxn>
                <a:cxn ang="0">
                  <a:pos x="41" y="2"/>
                </a:cxn>
                <a:cxn ang="0">
                  <a:pos x="33" y="0"/>
                </a:cxn>
                <a:cxn ang="0">
                  <a:pos x="24" y="0"/>
                </a:cxn>
                <a:cxn ang="0">
                  <a:pos x="14" y="0"/>
                </a:cxn>
                <a:cxn ang="0">
                  <a:pos x="8" y="6"/>
                </a:cxn>
                <a:cxn ang="0">
                  <a:pos x="4" y="12"/>
                </a:cxn>
                <a:cxn ang="0">
                  <a:pos x="2" y="18"/>
                </a:cxn>
                <a:cxn ang="0">
                  <a:pos x="4" y="24"/>
                </a:cxn>
                <a:cxn ang="0">
                  <a:pos x="8" y="28"/>
                </a:cxn>
                <a:cxn ang="0">
                  <a:pos x="14" y="32"/>
                </a:cxn>
                <a:cxn ang="0">
                  <a:pos x="20" y="34"/>
                </a:cxn>
                <a:cxn ang="0">
                  <a:pos x="33" y="36"/>
                </a:cxn>
                <a:cxn ang="0">
                  <a:pos x="37" y="38"/>
                </a:cxn>
                <a:cxn ang="0">
                  <a:pos x="37" y="40"/>
                </a:cxn>
                <a:cxn ang="0">
                  <a:pos x="35" y="44"/>
                </a:cxn>
                <a:cxn ang="0">
                  <a:pos x="33" y="46"/>
                </a:cxn>
                <a:cxn ang="0">
                  <a:pos x="28" y="46"/>
                </a:cxn>
                <a:cxn ang="0">
                  <a:pos x="22" y="46"/>
                </a:cxn>
                <a:cxn ang="0">
                  <a:pos x="18" y="44"/>
                </a:cxn>
                <a:cxn ang="0">
                  <a:pos x="16" y="42"/>
                </a:cxn>
                <a:cxn ang="0">
                  <a:pos x="16" y="38"/>
                </a:cxn>
                <a:cxn ang="0">
                  <a:pos x="0" y="38"/>
                </a:cxn>
                <a:cxn ang="0">
                  <a:pos x="2" y="44"/>
                </a:cxn>
                <a:cxn ang="0">
                  <a:pos x="2" y="48"/>
                </a:cxn>
                <a:cxn ang="0">
                  <a:pos x="10" y="54"/>
                </a:cxn>
                <a:cxn ang="0">
                  <a:pos x="18" y="56"/>
                </a:cxn>
                <a:cxn ang="0">
                  <a:pos x="26" y="58"/>
                </a:cxn>
                <a:cxn ang="0">
                  <a:pos x="35" y="56"/>
                </a:cxn>
                <a:cxn ang="0">
                  <a:pos x="43" y="54"/>
                </a:cxn>
                <a:cxn ang="0">
                  <a:pos x="49" y="48"/>
                </a:cxn>
                <a:cxn ang="0">
                  <a:pos x="51" y="44"/>
                </a:cxn>
                <a:cxn ang="0">
                  <a:pos x="53" y="38"/>
                </a:cxn>
                <a:cxn ang="0">
                  <a:pos x="51" y="32"/>
                </a:cxn>
                <a:cxn ang="0">
                  <a:pos x="47" y="28"/>
                </a:cxn>
                <a:cxn ang="0">
                  <a:pos x="41" y="24"/>
                </a:cxn>
                <a:cxn ang="0">
                  <a:pos x="35" y="22"/>
                </a:cxn>
                <a:cxn ang="0">
                  <a:pos x="22" y="20"/>
                </a:cxn>
                <a:cxn ang="0">
                  <a:pos x="18" y="18"/>
                </a:cxn>
                <a:cxn ang="0">
                  <a:pos x="16" y="16"/>
                </a:cxn>
                <a:cxn ang="0">
                  <a:pos x="18" y="12"/>
                </a:cxn>
                <a:cxn ang="0">
                  <a:pos x="20" y="10"/>
                </a:cxn>
                <a:cxn ang="0">
                  <a:pos x="26" y="10"/>
                </a:cxn>
                <a:cxn ang="0">
                  <a:pos x="31" y="10"/>
                </a:cxn>
                <a:cxn ang="0">
                  <a:pos x="35" y="12"/>
                </a:cxn>
                <a:cxn ang="0">
                  <a:pos x="37" y="18"/>
                </a:cxn>
                <a:cxn ang="0">
                  <a:pos x="51" y="18"/>
                </a:cxn>
              </a:cxnLst>
              <a:rect l="0" t="0" r="r" b="b"/>
              <a:pathLst>
                <a:path w="53" h="58">
                  <a:moveTo>
                    <a:pt x="51" y="18"/>
                  </a:moveTo>
                  <a:lnTo>
                    <a:pt x="49" y="12"/>
                  </a:lnTo>
                  <a:lnTo>
                    <a:pt x="47" y="8"/>
                  </a:lnTo>
                  <a:lnTo>
                    <a:pt x="41" y="2"/>
                  </a:lnTo>
                  <a:lnTo>
                    <a:pt x="33" y="0"/>
                  </a:lnTo>
                  <a:lnTo>
                    <a:pt x="24" y="0"/>
                  </a:lnTo>
                  <a:lnTo>
                    <a:pt x="14" y="0"/>
                  </a:lnTo>
                  <a:lnTo>
                    <a:pt x="8" y="6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4" y="24"/>
                  </a:lnTo>
                  <a:lnTo>
                    <a:pt x="8" y="28"/>
                  </a:lnTo>
                  <a:lnTo>
                    <a:pt x="14" y="32"/>
                  </a:lnTo>
                  <a:lnTo>
                    <a:pt x="20" y="34"/>
                  </a:lnTo>
                  <a:lnTo>
                    <a:pt x="33" y="36"/>
                  </a:lnTo>
                  <a:lnTo>
                    <a:pt x="37" y="38"/>
                  </a:lnTo>
                  <a:lnTo>
                    <a:pt x="37" y="40"/>
                  </a:lnTo>
                  <a:lnTo>
                    <a:pt x="35" y="44"/>
                  </a:lnTo>
                  <a:lnTo>
                    <a:pt x="33" y="46"/>
                  </a:lnTo>
                  <a:lnTo>
                    <a:pt x="28" y="46"/>
                  </a:lnTo>
                  <a:lnTo>
                    <a:pt x="22" y="46"/>
                  </a:lnTo>
                  <a:lnTo>
                    <a:pt x="18" y="44"/>
                  </a:lnTo>
                  <a:lnTo>
                    <a:pt x="16" y="42"/>
                  </a:lnTo>
                  <a:lnTo>
                    <a:pt x="16" y="38"/>
                  </a:lnTo>
                  <a:lnTo>
                    <a:pt x="0" y="38"/>
                  </a:lnTo>
                  <a:lnTo>
                    <a:pt x="2" y="44"/>
                  </a:lnTo>
                  <a:lnTo>
                    <a:pt x="2" y="48"/>
                  </a:lnTo>
                  <a:lnTo>
                    <a:pt x="10" y="54"/>
                  </a:lnTo>
                  <a:lnTo>
                    <a:pt x="18" y="56"/>
                  </a:lnTo>
                  <a:lnTo>
                    <a:pt x="26" y="58"/>
                  </a:lnTo>
                  <a:lnTo>
                    <a:pt x="35" y="56"/>
                  </a:lnTo>
                  <a:lnTo>
                    <a:pt x="43" y="54"/>
                  </a:lnTo>
                  <a:lnTo>
                    <a:pt x="49" y="48"/>
                  </a:lnTo>
                  <a:lnTo>
                    <a:pt x="51" y="44"/>
                  </a:lnTo>
                  <a:lnTo>
                    <a:pt x="53" y="38"/>
                  </a:lnTo>
                  <a:lnTo>
                    <a:pt x="51" y="32"/>
                  </a:lnTo>
                  <a:lnTo>
                    <a:pt x="47" y="28"/>
                  </a:lnTo>
                  <a:lnTo>
                    <a:pt x="41" y="24"/>
                  </a:lnTo>
                  <a:lnTo>
                    <a:pt x="35" y="22"/>
                  </a:lnTo>
                  <a:lnTo>
                    <a:pt x="22" y="20"/>
                  </a:lnTo>
                  <a:lnTo>
                    <a:pt x="18" y="18"/>
                  </a:lnTo>
                  <a:lnTo>
                    <a:pt x="16" y="16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5" y="12"/>
                  </a:lnTo>
                  <a:lnTo>
                    <a:pt x="37" y="18"/>
                  </a:lnTo>
                  <a:lnTo>
                    <a:pt x="51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49" name="Rectangle 253"/>
            <p:cNvSpPr>
              <a:spLocks noChangeArrowheads="1"/>
            </p:cNvSpPr>
            <p:nvPr/>
          </p:nvSpPr>
          <p:spPr bwMode="auto">
            <a:xfrm>
              <a:off x="2930" y="3466"/>
              <a:ext cx="14" cy="56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0" name="Rectangle 254"/>
            <p:cNvSpPr>
              <a:spLocks noChangeArrowheads="1"/>
            </p:cNvSpPr>
            <p:nvPr/>
          </p:nvSpPr>
          <p:spPr bwMode="auto">
            <a:xfrm>
              <a:off x="2930" y="3446"/>
              <a:ext cx="14" cy="14"/>
            </a:xfrm>
            <a:prstGeom prst="rect">
              <a:avLst/>
            </a:prstGeom>
            <a:noFill/>
            <a:ln w="25400">
              <a:solidFill>
                <a:srgbClr val="C8D3DD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1" name="Freeform 255"/>
            <p:cNvSpPr>
              <a:spLocks/>
            </p:cNvSpPr>
            <p:nvPr/>
          </p:nvSpPr>
          <p:spPr bwMode="auto">
            <a:xfrm>
              <a:off x="2956" y="3466"/>
              <a:ext cx="50" cy="58"/>
            </a:xfrm>
            <a:custGeom>
              <a:avLst/>
              <a:gdLst/>
              <a:ahLst/>
              <a:cxnLst>
                <a:cxn ang="0">
                  <a:pos x="48" y="18"/>
                </a:cxn>
                <a:cxn ang="0">
                  <a:pos x="48" y="12"/>
                </a:cxn>
                <a:cxn ang="0">
                  <a:pos x="46" y="8"/>
                </a:cxn>
                <a:cxn ang="0">
                  <a:pos x="40" y="2"/>
                </a:cxn>
                <a:cxn ang="0">
                  <a:pos x="32" y="0"/>
                </a:cxn>
                <a:cxn ang="0">
                  <a:pos x="24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2" y="12"/>
                </a:cxn>
                <a:cxn ang="0">
                  <a:pos x="2" y="18"/>
                </a:cxn>
                <a:cxn ang="0">
                  <a:pos x="2" y="24"/>
                </a:cxn>
                <a:cxn ang="0">
                  <a:pos x="6" y="28"/>
                </a:cxn>
                <a:cxn ang="0">
                  <a:pos x="12" y="32"/>
                </a:cxn>
                <a:cxn ang="0">
                  <a:pos x="18" y="34"/>
                </a:cxn>
                <a:cxn ang="0">
                  <a:pos x="30" y="36"/>
                </a:cxn>
                <a:cxn ang="0">
                  <a:pos x="34" y="38"/>
                </a:cxn>
                <a:cxn ang="0">
                  <a:pos x="36" y="40"/>
                </a:cxn>
                <a:cxn ang="0">
                  <a:pos x="34" y="44"/>
                </a:cxn>
                <a:cxn ang="0">
                  <a:pos x="30" y="46"/>
                </a:cxn>
                <a:cxn ang="0">
                  <a:pos x="26" y="46"/>
                </a:cxn>
                <a:cxn ang="0">
                  <a:pos x="20" y="46"/>
                </a:cxn>
                <a:cxn ang="0">
                  <a:pos x="16" y="44"/>
                </a:cxn>
                <a:cxn ang="0">
                  <a:pos x="14" y="42"/>
                </a:cxn>
                <a:cxn ang="0">
                  <a:pos x="14" y="38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8" y="54"/>
                </a:cxn>
                <a:cxn ang="0">
                  <a:pos x="16" y="56"/>
                </a:cxn>
                <a:cxn ang="0">
                  <a:pos x="26" y="58"/>
                </a:cxn>
                <a:cxn ang="0">
                  <a:pos x="34" y="56"/>
                </a:cxn>
                <a:cxn ang="0">
                  <a:pos x="42" y="54"/>
                </a:cxn>
                <a:cxn ang="0">
                  <a:pos x="48" y="48"/>
                </a:cxn>
                <a:cxn ang="0">
                  <a:pos x="50" y="44"/>
                </a:cxn>
                <a:cxn ang="0">
                  <a:pos x="50" y="38"/>
                </a:cxn>
                <a:cxn ang="0">
                  <a:pos x="48" y="32"/>
                </a:cxn>
                <a:cxn ang="0">
                  <a:pos x="44" y="28"/>
                </a:cxn>
                <a:cxn ang="0">
                  <a:pos x="40" y="24"/>
                </a:cxn>
                <a:cxn ang="0">
                  <a:pos x="32" y="22"/>
                </a:cxn>
                <a:cxn ang="0">
                  <a:pos x="20" y="20"/>
                </a:cxn>
                <a:cxn ang="0">
                  <a:pos x="16" y="18"/>
                </a:cxn>
                <a:cxn ang="0">
                  <a:pos x="16" y="16"/>
                </a:cxn>
                <a:cxn ang="0">
                  <a:pos x="16" y="12"/>
                </a:cxn>
                <a:cxn ang="0">
                  <a:pos x="20" y="10"/>
                </a:cxn>
                <a:cxn ang="0">
                  <a:pos x="24" y="10"/>
                </a:cxn>
                <a:cxn ang="0">
                  <a:pos x="30" y="10"/>
                </a:cxn>
                <a:cxn ang="0">
                  <a:pos x="32" y="12"/>
                </a:cxn>
                <a:cxn ang="0">
                  <a:pos x="34" y="18"/>
                </a:cxn>
                <a:cxn ang="0">
                  <a:pos x="48" y="18"/>
                </a:cxn>
              </a:cxnLst>
              <a:rect l="0" t="0" r="r" b="b"/>
              <a:pathLst>
                <a:path w="50" h="58">
                  <a:moveTo>
                    <a:pt x="48" y="18"/>
                  </a:moveTo>
                  <a:lnTo>
                    <a:pt x="48" y="12"/>
                  </a:lnTo>
                  <a:lnTo>
                    <a:pt x="46" y="8"/>
                  </a:lnTo>
                  <a:lnTo>
                    <a:pt x="40" y="2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6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6" y="28"/>
                  </a:lnTo>
                  <a:lnTo>
                    <a:pt x="12" y="32"/>
                  </a:lnTo>
                  <a:lnTo>
                    <a:pt x="18" y="34"/>
                  </a:lnTo>
                  <a:lnTo>
                    <a:pt x="30" y="36"/>
                  </a:lnTo>
                  <a:lnTo>
                    <a:pt x="34" y="38"/>
                  </a:lnTo>
                  <a:lnTo>
                    <a:pt x="36" y="40"/>
                  </a:lnTo>
                  <a:lnTo>
                    <a:pt x="34" y="44"/>
                  </a:lnTo>
                  <a:lnTo>
                    <a:pt x="30" y="46"/>
                  </a:lnTo>
                  <a:lnTo>
                    <a:pt x="26" y="46"/>
                  </a:lnTo>
                  <a:lnTo>
                    <a:pt x="20" y="46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4" y="38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8" y="54"/>
                  </a:lnTo>
                  <a:lnTo>
                    <a:pt x="16" y="56"/>
                  </a:lnTo>
                  <a:lnTo>
                    <a:pt x="26" y="58"/>
                  </a:lnTo>
                  <a:lnTo>
                    <a:pt x="34" y="56"/>
                  </a:lnTo>
                  <a:lnTo>
                    <a:pt x="42" y="54"/>
                  </a:lnTo>
                  <a:lnTo>
                    <a:pt x="48" y="48"/>
                  </a:lnTo>
                  <a:lnTo>
                    <a:pt x="50" y="44"/>
                  </a:lnTo>
                  <a:lnTo>
                    <a:pt x="50" y="38"/>
                  </a:lnTo>
                  <a:lnTo>
                    <a:pt x="48" y="32"/>
                  </a:lnTo>
                  <a:lnTo>
                    <a:pt x="44" y="28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6" y="16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10"/>
                  </a:lnTo>
                  <a:lnTo>
                    <a:pt x="30" y="10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8" y="18"/>
                  </a:lnTo>
                  <a:close/>
                </a:path>
              </a:pathLst>
            </a:custGeom>
            <a:noFill/>
            <a:ln w="25400">
              <a:solidFill>
                <a:srgbClr val="C8D3D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1952" name="Rectangle 256"/>
            <p:cNvSpPr>
              <a:spLocks noChangeArrowheads="1"/>
            </p:cNvSpPr>
            <p:nvPr/>
          </p:nvSpPr>
          <p:spPr bwMode="auto">
            <a:xfrm>
              <a:off x="2454" y="3289"/>
              <a:ext cx="62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Secretion by</a:t>
              </a:r>
              <a:br>
                <a:rPr lang="en-US" sz="1300" b="1">
                  <a:solidFill>
                    <a:srgbClr val="000000"/>
                  </a:solidFill>
                  <a:latin typeface="Arial" charset="0"/>
                </a:rPr>
              </a:br>
              <a:r>
                <a:rPr lang="en-US" sz="1300" b="1">
                  <a:solidFill>
                    <a:srgbClr val="000000"/>
                  </a:solidFill>
                  <a:latin typeface="Arial" charset="0"/>
                </a:rPr>
                <a:t>exocytosis</a:t>
              </a:r>
              <a:endParaRPr lang="en-US" b="1">
                <a:latin typeface="Arial" charset="0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5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Nucleus</a:t>
            </a:r>
          </a:p>
        </p:txBody>
      </p:sp>
      <p:sp>
        <p:nvSpPr>
          <p:cNvPr id="394257" name="Rectangle 1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Control center of the cell</a:t>
            </a:r>
          </a:p>
          <a:p>
            <a:pPr lvl="1"/>
            <a:r>
              <a:rPr lang="en-US"/>
              <a:t>Contains genetic material (DNA)</a:t>
            </a:r>
          </a:p>
          <a:p>
            <a:r>
              <a:rPr lang="en-US"/>
              <a:t>Three regions</a:t>
            </a:r>
          </a:p>
          <a:p>
            <a:pPr lvl="1"/>
            <a:r>
              <a:rPr lang="en-US"/>
              <a:t>Nuclear envelope (membrane)</a:t>
            </a:r>
          </a:p>
          <a:p>
            <a:pPr lvl="1"/>
            <a:r>
              <a:rPr lang="en-US"/>
              <a:t>Nucleolus</a:t>
            </a:r>
          </a:p>
          <a:p>
            <a:pPr lvl="1"/>
            <a:r>
              <a:rPr lang="en-US"/>
              <a:t>Chromatin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3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1063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Lysosomes</a:t>
            </a:r>
          </a:p>
          <a:p>
            <a:pPr lvl="1"/>
            <a:r>
              <a:rPr lang="en-US"/>
              <a:t>Contain enzymes that digest worn-out or nonusable materials within the cell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	</a:t>
            </a:r>
          </a:p>
        </p:txBody>
      </p:sp>
      <p:sp>
        <p:nvSpPr>
          <p:cNvPr id="50995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Peroxisomes</a:t>
            </a:r>
          </a:p>
          <a:p>
            <a:pPr lvl="1"/>
            <a:r>
              <a:rPr lang="en-US"/>
              <a:t>Membranous sacs of oxidase enzymes</a:t>
            </a:r>
          </a:p>
          <a:p>
            <a:pPr lvl="2"/>
            <a:r>
              <a:rPr lang="en-US"/>
              <a:t>Detoxify harmful substances such as alcohol and formaldehyde</a:t>
            </a:r>
          </a:p>
          <a:p>
            <a:pPr lvl="2"/>
            <a:r>
              <a:rPr lang="en-US"/>
              <a:t>Break down free radicals (highly reactive chemicals)</a:t>
            </a:r>
          </a:p>
          <a:p>
            <a:pPr lvl="1"/>
            <a:r>
              <a:rPr lang="en-US"/>
              <a:t>Replicate by pinching in half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8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12690" name="Rectangle 1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Cytoskeleton</a:t>
            </a:r>
          </a:p>
          <a:p>
            <a:pPr lvl="1"/>
            <a:r>
              <a:rPr lang="en-US"/>
              <a:t>Network of protein structures that extend throughout the cytoplasm</a:t>
            </a:r>
          </a:p>
          <a:p>
            <a:pPr lvl="1"/>
            <a:r>
              <a:rPr lang="en-US"/>
              <a:t>Provides the cell with an internal framework</a:t>
            </a:r>
          </a:p>
        </p:txBody>
      </p:sp>
      <p:sp>
        <p:nvSpPr>
          <p:cNvPr id="412691" name="Text Box 19"/>
          <p:cNvSpPr txBox="1">
            <a:spLocks noChangeArrowheads="1"/>
          </p:cNvSpPr>
          <p:nvPr/>
        </p:nvSpPr>
        <p:spPr bwMode="auto">
          <a:xfrm>
            <a:off x="7769225" y="6019800"/>
            <a:ext cx="1119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3.7a</a:t>
            </a:r>
          </a:p>
        </p:txBody>
      </p:sp>
      <p:pic>
        <p:nvPicPr>
          <p:cNvPr id="412693" name="Picture 21" descr="03_07Figure-L.jpg 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783" t="8020" r="42830" b="5191"/>
          <a:stretch>
            <a:fillRect/>
          </a:stretch>
        </p:blipFill>
        <p:spPr bwMode="auto">
          <a:xfrm>
            <a:off x="3009900" y="3175000"/>
            <a:ext cx="3124200" cy="30734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3" name="Text Box 17"/>
          <p:cNvSpPr txBox="1">
            <a:spLocks noChangeArrowheads="1"/>
          </p:cNvSpPr>
          <p:nvPr/>
        </p:nvSpPr>
        <p:spPr bwMode="auto">
          <a:xfrm>
            <a:off x="7769225" y="6019800"/>
            <a:ext cx="1335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3.7b–d</a:t>
            </a:r>
          </a:p>
        </p:txBody>
      </p:sp>
      <p:sp>
        <p:nvSpPr>
          <p:cNvPr id="49051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90515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685800" y="1065213"/>
            <a:ext cx="4572000" cy="5259387"/>
          </a:xfrm>
        </p:spPr>
        <p:txBody>
          <a:bodyPr/>
          <a:lstStyle/>
          <a:p>
            <a:r>
              <a:rPr lang="en-US"/>
              <a:t>Cytoskeleton</a:t>
            </a:r>
          </a:p>
          <a:p>
            <a:pPr lvl="1"/>
            <a:r>
              <a:rPr lang="en-US"/>
              <a:t>Three different types of elements</a:t>
            </a:r>
          </a:p>
          <a:p>
            <a:pPr lvl="2"/>
            <a:r>
              <a:rPr lang="en-US"/>
              <a:t>Microfilaments (largest)</a:t>
            </a:r>
          </a:p>
          <a:p>
            <a:pPr lvl="2"/>
            <a:r>
              <a:rPr lang="en-US"/>
              <a:t>Intermediate filaments</a:t>
            </a:r>
          </a:p>
          <a:p>
            <a:pPr lvl="2"/>
            <a:r>
              <a:rPr lang="en-US"/>
              <a:t>Microtubules (smallest)</a:t>
            </a:r>
          </a:p>
        </p:txBody>
      </p:sp>
      <p:pic>
        <p:nvPicPr>
          <p:cNvPr id="490516" name="Picture 20" descr="03_07Figure-L.jpg 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58960" t="1021" r="764" b="5191"/>
          <a:stretch>
            <a:fillRect/>
          </a:stretch>
        </p:blipFill>
        <p:spPr bwMode="auto">
          <a:xfrm>
            <a:off x="5486400" y="1066800"/>
            <a:ext cx="3173413" cy="4724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06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Cytoplasmic Organelles</a:t>
            </a:r>
          </a:p>
        </p:txBody>
      </p:sp>
      <p:sp>
        <p:nvSpPr>
          <p:cNvPr id="413707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Centrioles</a:t>
            </a:r>
          </a:p>
          <a:p>
            <a:pPr lvl="1"/>
            <a:r>
              <a:rPr lang="en-US"/>
              <a:t>Rod-shaped bodies made of microtubules</a:t>
            </a:r>
          </a:p>
          <a:p>
            <a:pPr lvl="1"/>
            <a:r>
              <a:rPr lang="en-US"/>
              <a:t>Direct the formation of mitotic spindle during cell division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3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Cellular Projections</a:t>
            </a:r>
          </a:p>
        </p:txBody>
      </p:sp>
      <p:sp>
        <p:nvSpPr>
          <p:cNvPr id="414733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Not found in all cells</a:t>
            </a:r>
          </a:p>
          <a:p>
            <a:r>
              <a:rPr lang="en-US"/>
              <a:t>Used for movement</a:t>
            </a:r>
          </a:p>
          <a:p>
            <a:pPr lvl="1"/>
            <a:r>
              <a:rPr lang="en-US"/>
              <a:t>Cilia move materials across the cell surface</a:t>
            </a:r>
          </a:p>
          <a:p>
            <a:pPr lvl="2"/>
            <a:r>
              <a:rPr lang="en-US"/>
              <a:t>Located in the respiratory system to move mucus </a:t>
            </a:r>
          </a:p>
          <a:p>
            <a:pPr lvl="1"/>
            <a:r>
              <a:rPr lang="en-US"/>
              <a:t>Flagella propel the cell </a:t>
            </a:r>
          </a:p>
          <a:p>
            <a:pPr lvl="2"/>
            <a:r>
              <a:rPr lang="en-US"/>
              <a:t>The only flagellated cell in the human body is sperm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sp>
        <p:nvSpPr>
          <p:cNvPr id="516102" name="Text Box 6"/>
          <p:cNvSpPr txBox="1">
            <a:spLocks noChangeArrowheads="1"/>
          </p:cNvSpPr>
          <p:nvPr/>
        </p:nvSpPr>
        <p:spPr bwMode="auto">
          <a:xfrm>
            <a:off x="7769225" y="6019800"/>
            <a:ext cx="1119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3.8a</a:t>
            </a:r>
          </a:p>
        </p:txBody>
      </p:sp>
      <p:pic>
        <p:nvPicPr>
          <p:cNvPr id="516103" name="Picture 7" descr="03_08Figurea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516" b="7585"/>
          <a:stretch>
            <a:fillRect/>
          </a:stretch>
        </p:blipFill>
        <p:spPr bwMode="auto">
          <a:xfrm>
            <a:off x="314325" y="1447800"/>
            <a:ext cx="8513763" cy="39624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pic>
        <p:nvPicPr>
          <p:cNvPr id="517125" name="Picture 5" descr="03_08Figureb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b="10997"/>
          <a:stretch>
            <a:fillRect/>
          </a:stretch>
        </p:blipFill>
        <p:spPr bwMode="auto">
          <a:xfrm>
            <a:off x="311150" y="2124075"/>
            <a:ext cx="8521700" cy="2608263"/>
          </a:xfrm>
          <a:prstGeom prst="rect">
            <a:avLst/>
          </a:prstGeom>
          <a:noFill/>
        </p:spPr>
      </p:pic>
      <p:sp>
        <p:nvSpPr>
          <p:cNvPr id="517126" name="Text Box 6"/>
          <p:cNvSpPr txBox="1">
            <a:spLocks noChangeArrowheads="1"/>
          </p:cNvSpPr>
          <p:nvPr/>
        </p:nvSpPr>
        <p:spPr bwMode="auto">
          <a:xfrm>
            <a:off x="7769225" y="60198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3.8b</a:t>
            </a: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1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sp>
        <p:nvSpPr>
          <p:cNvPr id="491535" name="Text Box 15"/>
          <p:cNvSpPr txBox="1">
            <a:spLocks noChangeArrowheads="1"/>
          </p:cNvSpPr>
          <p:nvPr/>
        </p:nvSpPr>
        <p:spPr bwMode="auto">
          <a:xfrm>
            <a:off x="7769225" y="6019800"/>
            <a:ext cx="1119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3.8c</a:t>
            </a:r>
          </a:p>
        </p:txBody>
      </p:sp>
      <p:pic>
        <p:nvPicPr>
          <p:cNvPr id="491536" name="Picture 16" descr="03_08Figurec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b="9421"/>
          <a:stretch>
            <a:fillRect/>
          </a:stretch>
        </p:blipFill>
        <p:spPr bwMode="auto">
          <a:xfrm>
            <a:off x="314325" y="1727200"/>
            <a:ext cx="8513763" cy="34036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4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sp>
        <p:nvSpPr>
          <p:cNvPr id="492559" name="Text Box 15"/>
          <p:cNvSpPr txBox="1">
            <a:spLocks noChangeArrowheads="1"/>
          </p:cNvSpPr>
          <p:nvPr/>
        </p:nvSpPr>
        <p:spPr bwMode="auto">
          <a:xfrm>
            <a:off x="7769225" y="60198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3.8d</a:t>
            </a:r>
          </a:p>
        </p:txBody>
      </p:sp>
      <p:pic>
        <p:nvPicPr>
          <p:cNvPr id="492561" name="Picture 17" descr="03_08Figured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1732" t="2992" r="1732" b="9521"/>
          <a:stretch>
            <a:fillRect/>
          </a:stretch>
        </p:blipFill>
        <p:spPr bwMode="auto">
          <a:xfrm>
            <a:off x="1066800" y="1254125"/>
            <a:ext cx="7010400" cy="434975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Nucleus</a:t>
            </a:r>
          </a:p>
        </p:txBody>
      </p:sp>
      <p:sp>
        <p:nvSpPr>
          <p:cNvPr id="513029" name="Text Box 5"/>
          <p:cNvSpPr txBox="1">
            <a:spLocks noChangeArrowheads="1"/>
          </p:cNvSpPr>
          <p:nvPr/>
        </p:nvSpPr>
        <p:spPr bwMode="auto">
          <a:xfrm>
            <a:off x="7769225" y="60198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3.1b</a:t>
            </a:r>
          </a:p>
        </p:txBody>
      </p:sp>
      <p:pic>
        <p:nvPicPr>
          <p:cNvPr id="513031" name="Picture 7" descr="03_01Figureb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1166" b="4716"/>
          <a:stretch>
            <a:fillRect/>
          </a:stretch>
        </p:blipFill>
        <p:spPr bwMode="auto">
          <a:xfrm>
            <a:off x="1435100" y="1066800"/>
            <a:ext cx="6272213" cy="4994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sp>
        <p:nvSpPr>
          <p:cNvPr id="519173" name="Text Box 5"/>
          <p:cNvSpPr txBox="1">
            <a:spLocks noChangeArrowheads="1"/>
          </p:cNvSpPr>
          <p:nvPr/>
        </p:nvSpPr>
        <p:spPr bwMode="auto">
          <a:xfrm>
            <a:off x="7772400" y="6019800"/>
            <a:ext cx="11191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3.8e</a:t>
            </a:r>
          </a:p>
        </p:txBody>
      </p:sp>
      <p:pic>
        <p:nvPicPr>
          <p:cNvPr id="519174" name="Picture 6" descr="03_08Figuree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l="1698" t="2771" r="1605" b="7742"/>
          <a:stretch>
            <a:fillRect/>
          </a:stretch>
        </p:blipFill>
        <p:spPr bwMode="auto">
          <a:xfrm>
            <a:off x="1069975" y="1092200"/>
            <a:ext cx="7002463" cy="46736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sp>
        <p:nvSpPr>
          <p:cNvPr id="520197" name="Text Box 5"/>
          <p:cNvSpPr txBox="1">
            <a:spLocks noChangeArrowheads="1"/>
          </p:cNvSpPr>
          <p:nvPr/>
        </p:nvSpPr>
        <p:spPr bwMode="auto">
          <a:xfrm>
            <a:off x="7772400" y="6019800"/>
            <a:ext cx="1079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3.8f</a:t>
            </a:r>
          </a:p>
        </p:txBody>
      </p:sp>
      <p:pic>
        <p:nvPicPr>
          <p:cNvPr id="520198" name="Picture 6" descr="03_08Figuref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t="2220" b="7733"/>
          <a:stretch>
            <a:fillRect/>
          </a:stretch>
        </p:blipFill>
        <p:spPr bwMode="auto">
          <a:xfrm>
            <a:off x="311150" y="1562100"/>
            <a:ext cx="8521700" cy="37338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Cell Diversity</a:t>
            </a:r>
          </a:p>
        </p:txBody>
      </p:sp>
      <p:pic>
        <p:nvPicPr>
          <p:cNvPr id="521221" name="Picture 5" descr="03_08Figureg-L.jpg                                             004E4325EHAP_for_kym                   C37AF81A:"/>
          <p:cNvPicPr>
            <a:picLocks noChangeAspect="1" noChangeArrowheads="1"/>
          </p:cNvPicPr>
          <p:nvPr/>
        </p:nvPicPr>
        <p:blipFill>
          <a:blip r:embed="rId2" cstate="print"/>
          <a:srcRect b="14215"/>
          <a:stretch>
            <a:fillRect/>
          </a:stretch>
        </p:blipFill>
        <p:spPr bwMode="auto">
          <a:xfrm>
            <a:off x="315913" y="2332038"/>
            <a:ext cx="8512175" cy="2193925"/>
          </a:xfrm>
          <a:prstGeom prst="rect">
            <a:avLst/>
          </a:prstGeom>
          <a:noFill/>
        </p:spPr>
      </p:pic>
      <p:sp>
        <p:nvSpPr>
          <p:cNvPr id="521222" name="Text Box 6"/>
          <p:cNvSpPr txBox="1">
            <a:spLocks noChangeArrowheads="1"/>
          </p:cNvSpPr>
          <p:nvPr/>
        </p:nvSpPr>
        <p:spPr bwMode="auto">
          <a:xfrm>
            <a:off x="7772400" y="6019800"/>
            <a:ext cx="11287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>
                <a:solidFill>
                  <a:srgbClr val="6BA12F"/>
                </a:solidFill>
                <a:latin typeface="Arial" charset="0"/>
              </a:rPr>
              <a:t>Figure 3.8g</a:t>
            </a: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Tour of the Cell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Nucleus</a:t>
            </a:r>
          </a:p>
        </p:txBody>
      </p:sp>
      <p:sp>
        <p:nvSpPr>
          <p:cNvPr id="399373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Nuclear envelope (membrane) </a:t>
            </a:r>
          </a:p>
          <a:p>
            <a:pPr lvl="1"/>
            <a:r>
              <a:rPr lang="en-US"/>
              <a:t>Barrier of the nucleus</a:t>
            </a:r>
          </a:p>
          <a:p>
            <a:pPr lvl="1"/>
            <a:r>
              <a:rPr lang="en-US"/>
              <a:t>Consists of a double membrane</a:t>
            </a:r>
          </a:p>
          <a:p>
            <a:pPr lvl="1"/>
            <a:r>
              <a:rPr lang="en-US"/>
              <a:t>Contains nuclear pores that allow for exchange of material with the rest of the cell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96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Nucleus</a:t>
            </a:r>
          </a:p>
        </p:txBody>
      </p:sp>
      <p:sp>
        <p:nvSpPr>
          <p:cNvPr id="400397" name="Rectangle 1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Nucleoli</a:t>
            </a:r>
          </a:p>
          <a:p>
            <a:pPr lvl="1"/>
            <a:r>
              <a:rPr lang="en-US"/>
              <a:t>Nucleus contains one or more nucleoli</a:t>
            </a:r>
          </a:p>
          <a:p>
            <a:pPr lvl="1"/>
            <a:r>
              <a:rPr lang="en-US"/>
              <a:t>Sites of ribosome assembly</a:t>
            </a:r>
          </a:p>
          <a:p>
            <a:pPr lvl="1"/>
            <a:r>
              <a:rPr lang="en-US"/>
              <a:t>Ribosomes migrate into the cytoplasm through nuclear pores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8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Nucleus</a:t>
            </a:r>
          </a:p>
        </p:txBody>
      </p:sp>
      <p:sp>
        <p:nvSpPr>
          <p:cNvPr id="401419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Chromatin </a:t>
            </a:r>
          </a:p>
          <a:p>
            <a:pPr lvl="1"/>
            <a:r>
              <a:rPr lang="en-US"/>
              <a:t>Composed of DNA and protein</a:t>
            </a:r>
          </a:p>
          <a:p>
            <a:pPr lvl="1"/>
            <a:r>
              <a:rPr lang="en-US"/>
              <a:t>Present when the cell is not dividing</a:t>
            </a:r>
          </a:p>
          <a:p>
            <a:pPr lvl="1"/>
            <a:r>
              <a:rPr lang="en-US"/>
              <a:t>Scattered throughout the nucleus</a:t>
            </a:r>
          </a:p>
          <a:p>
            <a:pPr lvl="1"/>
            <a:r>
              <a:rPr lang="en-US"/>
              <a:t>Condenses to form chromosomes when the cell divides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4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Plasma Membrane</a:t>
            </a:r>
          </a:p>
        </p:txBody>
      </p:sp>
      <p:sp>
        <p:nvSpPr>
          <p:cNvPr id="402444" name="Rectangle 1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Barrier for cell contents</a:t>
            </a:r>
          </a:p>
          <a:p>
            <a:r>
              <a:rPr lang="en-US"/>
              <a:t>Double phospholipid layer</a:t>
            </a:r>
          </a:p>
          <a:p>
            <a:pPr lvl="1"/>
            <a:r>
              <a:rPr lang="en-US"/>
              <a:t>Hydrophilic heads</a:t>
            </a:r>
          </a:p>
          <a:p>
            <a:pPr lvl="1"/>
            <a:r>
              <a:rPr lang="en-US"/>
              <a:t>Hydrophobic tails</a:t>
            </a:r>
          </a:p>
          <a:p>
            <a:r>
              <a:rPr lang="en-US"/>
              <a:t>Also contains proteins, cholesterol, and glycoproteins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HAP_Lect_template">
  <a:themeElements>
    <a:clrScheme name="EHAP_Lect_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HAP_Lect_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EHAP_Lect_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HAP_Lect_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HAP_Lect_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HAP_Lect_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HAP_Lect_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HAP_Lect_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HAP_Lect_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EHAP_for_kym:EHAP_Lect_template.pot</Template>
  <TotalTime>6306</TotalTime>
  <Words>1060</Words>
  <Application>Microsoft Office PowerPoint</Application>
  <PresentationFormat>On-screen Show (4:3)</PresentationFormat>
  <Paragraphs>355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EHAP_Lect_template</vt:lpstr>
      <vt:lpstr>Cells and Tissues</vt:lpstr>
      <vt:lpstr>Cells and Tissues</vt:lpstr>
      <vt:lpstr>Anatomy of the Cell</vt:lpstr>
      <vt:lpstr>The Nucleus</vt:lpstr>
      <vt:lpstr>The Nucleus</vt:lpstr>
      <vt:lpstr>The Nucleus</vt:lpstr>
      <vt:lpstr>The Nucleus</vt:lpstr>
      <vt:lpstr>The Nucleus</vt:lpstr>
      <vt:lpstr>Plasma Membrane</vt:lpstr>
      <vt:lpstr>Plasma Membrane</vt:lpstr>
      <vt:lpstr>Plasma Membrane Specializations</vt:lpstr>
      <vt:lpstr>Plasma Membrane Specializations</vt:lpstr>
      <vt:lpstr>Plasma Membrane Specializations</vt:lpstr>
      <vt:lpstr>Plasma Membrane Specializations</vt:lpstr>
      <vt:lpstr>Cytoplasm</vt:lpstr>
      <vt:lpstr>Cytoplasm</vt:lpstr>
      <vt:lpstr>Cytoplasmic Organelles</vt:lpstr>
      <vt:lpstr>Cytoplasmic Organelles</vt:lpstr>
      <vt:lpstr>Cytoplasmic Organelles</vt:lpstr>
      <vt:lpstr>Cytoplasmic Organelles</vt:lpstr>
      <vt:lpstr>Rough Endoplasmic Reticulum</vt:lpstr>
      <vt:lpstr>Rough Endoplasmic Reticulum</vt:lpstr>
      <vt:lpstr>Rough Endoplasmic Reticulum</vt:lpstr>
      <vt:lpstr>Rough Endoplasmic Reticulum</vt:lpstr>
      <vt:lpstr>Rough Endoplasmic Reticulum</vt:lpstr>
      <vt:lpstr>Cytoplasmic Organelles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Cytoplasmic Organelles</vt:lpstr>
      <vt:lpstr>Cytoplasmic Organelles </vt:lpstr>
      <vt:lpstr>Cytoplasmic Organelles</vt:lpstr>
      <vt:lpstr>Cytoplasmic Organelles</vt:lpstr>
      <vt:lpstr>Cytoplasmic Organelles</vt:lpstr>
      <vt:lpstr>Cellular Projections</vt:lpstr>
      <vt:lpstr>Cell Diversity</vt:lpstr>
      <vt:lpstr>Cell Diversity</vt:lpstr>
      <vt:lpstr>Cell Diversity</vt:lpstr>
      <vt:lpstr>Cell Diversity</vt:lpstr>
      <vt:lpstr>Cell Diversity</vt:lpstr>
      <vt:lpstr>Cell Diversity</vt:lpstr>
      <vt:lpstr>Cell Diversity</vt:lpstr>
      <vt:lpstr>A Tour of the Cell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Nerve activates contraction</dc:title>
  <dc:creator>Karl Miyajima</dc:creator>
  <cp:lastModifiedBy>FAZIOA</cp:lastModifiedBy>
  <cp:revision>406</cp:revision>
  <cp:lastPrinted>2001-01-06T03:20:03Z</cp:lastPrinted>
  <dcterms:created xsi:type="dcterms:W3CDTF">2000-12-11T01:39:32Z</dcterms:created>
  <dcterms:modified xsi:type="dcterms:W3CDTF">2013-06-07T12:46:08Z</dcterms:modified>
</cp:coreProperties>
</file>